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8" r:id="rId4"/>
    <p:sldMasterId id="2147483718" r:id="rId5"/>
  </p:sldMasterIdLst>
  <p:notesMasterIdLst>
    <p:notesMasterId r:id="rId21"/>
  </p:notesMasterIdLst>
  <p:sldIdLst>
    <p:sldId id="804" r:id="rId6"/>
    <p:sldId id="777" r:id="rId7"/>
    <p:sldId id="778" r:id="rId8"/>
    <p:sldId id="300" r:id="rId9"/>
    <p:sldId id="805" r:id="rId10"/>
    <p:sldId id="264" r:id="rId11"/>
    <p:sldId id="762" r:id="rId12"/>
    <p:sldId id="787" r:id="rId13"/>
    <p:sldId id="278" r:id="rId14"/>
    <p:sldId id="780" r:id="rId15"/>
    <p:sldId id="797" r:id="rId16"/>
    <p:sldId id="800" r:id="rId17"/>
    <p:sldId id="802" r:id="rId18"/>
    <p:sldId id="803" r:id="rId19"/>
    <p:sldId id="776"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Georgia" panose="02040502050405020303" pitchFamily="18" charset="0"/>
      <p:regular r:id="rId26"/>
      <p:bold r:id="rId27"/>
      <p:italic r:id="rId28"/>
      <p:boldItalic r:id="rId29"/>
    </p:embeddedFont>
    <p:embeddedFont>
      <p:font typeface="GoodPro" panose="020B0504020101020102" pitchFamily="34" charset="77"/>
      <p:regular r:id="rId30"/>
    </p:embeddedFont>
    <p:embeddedFont>
      <p:font typeface="Roboto" panose="02000000000000000000" pitchFamily="2" charset="0"/>
      <p:regular r:id="rId31"/>
      <p:bold r:id="rId32"/>
      <p:italic r:id="rId33"/>
      <p:boldItalic r:id="rId34"/>
    </p:embeddedFont>
    <p:embeddedFont>
      <p:font typeface="Roboto Condensed" panose="02000000000000000000" pitchFamily="2" charset="0"/>
      <p:regular r:id="rId35"/>
      <p:bold r:id="rId36"/>
      <p:italic r:id="rId37"/>
      <p:boldItalic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46385A-A751-48A0-8FD8-A4142F76E644}">
          <p14:sldIdLst>
            <p14:sldId id="804"/>
            <p14:sldId id="777"/>
            <p14:sldId id="778"/>
            <p14:sldId id="300"/>
            <p14:sldId id="805"/>
            <p14:sldId id="264"/>
            <p14:sldId id="762"/>
            <p14:sldId id="787"/>
            <p14:sldId id="278"/>
            <p14:sldId id="780"/>
            <p14:sldId id="797"/>
            <p14:sldId id="800"/>
            <p14:sldId id="802"/>
            <p14:sldId id="803"/>
            <p14:sldId id="7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ndora Batra" initials="PB" lastIdx="16" clrIdx="0">
    <p:extLst>
      <p:ext uri="{19B8F6BF-5375-455C-9EA6-DF929625EA0E}">
        <p15:presenceInfo xmlns:p15="http://schemas.microsoft.com/office/powerpoint/2012/main" userId="S::Pandora.Batra@wri.org::e43daa0e-35af-41b3-a6a5-f5901cec85d6" providerId="AD"/>
      </p:ext>
    </p:extLst>
  </p:cmAuthor>
  <p:cmAuthor id="2" name="Nick Godfrey" initials="NG" lastIdx="7" clrIdx="1">
    <p:extLst>
      <p:ext uri="{19B8F6BF-5375-455C-9EA6-DF929625EA0E}">
        <p15:presenceInfo xmlns:p15="http://schemas.microsoft.com/office/powerpoint/2012/main" userId="S::nick.godfrey@wri.org::da8abaee-317b-47ab-b936-fd6bcf28e264" providerId="AD"/>
      </p:ext>
    </p:extLst>
  </p:cmAuthor>
  <p:cmAuthor id="3" name="Renilde Becque" initials="RB" lastIdx="6" clrIdx="2">
    <p:extLst>
      <p:ext uri="{19B8F6BF-5375-455C-9EA6-DF929625EA0E}">
        <p15:presenceInfo xmlns:p15="http://schemas.microsoft.com/office/powerpoint/2012/main" userId="Renilde Becque" providerId="None"/>
      </p:ext>
    </p:extLst>
  </p:cmAuthor>
  <p:cmAuthor id="4" name="Freya Stanley-Price" initials="FS" lastIdx="13" clrIdx="3">
    <p:extLst>
      <p:ext uri="{19B8F6BF-5375-455C-9EA6-DF929625EA0E}">
        <p15:presenceInfo xmlns:p15="http://schemas.microsoft.com/office/powerpoint/2012/main" userId="S::freya.stanley-price@urbantransitions.global::f7a9b508-08a9-4df4-93ad-70050e8460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1287"/>
    <a:srgbClr val="243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49"/>
    <p:restoredTop sz="89045" autoAdjust="0"/>
  </p:normalViewPr>
  <p:slideViewPr>
    <p:cSldViewPr snapToGrid="0" snapToObjects="1">
      <p:cViewPr>
        <p:scale>
          <a:sx n="120" d="100"/>
          <a:sy n="120" d="100"/>
        </p:scale>
        <p:origin x="1264" y="600"/>
      </p:cViewPr>
      <p:guideLst/>
    </p:cSldViewPr>
  </p:slideViewPr>
  <p:notesTextViewPr>
    <p:cViewPr>
      <p:scale>
        <a:sx n="85" d="100"/>
        <a:sy n="85" d="100"/>
      </p:scale>
      <p:origin x="0" y="0"/>
    </p:cViewPr>
  </p:notesTextViewPr>
  <p:notesViewPr>
    <p:cSldViewPr snapToGrid="0" snapToObjects="1">
      <p:cViewPr varScale="1">
        <p:scale>
          <a:sx n="97" d="100"/>
          <a:sy n="97" d="100"/>
        </p:scale>
        <p:origin x="382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commentAuthors" Target="commentAuthor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Condensed" panose="02000000000000000000"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Condensed" panose="02000000000000000000" pitchFamily="2" charset="0"/>
              </a:defRPr>
            </a:lvl1pPr>
          </a:lstStyle>
          <a:p>
            <a:fld id="{F33C0B8E-F1B3-F84A-8130-EE6BC23531DF}" type="datetimeFigureOut">
              <a:rPr lang="en-US" smtClean="0"/>
              <a:pPr/>
              <a:t>9/16/20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Condensed"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Condensed" panose="02000000000000000000" pitchFamily="2" charset="0"/>
              </a:defRPr>
            </a:lvl1pPr>
          </a:lstStyle>
          <a:p>
            <a:fld id="{2DC8DB7A-5B69-F24F-AB37-48E0D193E52C}" type="slidenum">
              <a:rPr lang="en-US" smtClean="0"/>
              <a:pPr/>
              <a:t>‹#›</a:t>
            </a:fld>
            <a:endParaRPr lang="en-US" dirty="0"/>
          </a:p>
        </p:txBody>
      </p:sp>
    </p:spTree>
    <p:extLst>
      <p:ext uri="{BB962C8B-B14F-4D97-AF65-F5344CB8AC3E}">
        <p14:creationId xmlns:p14="http://schemas.microsoft.com/office/powerpoint/2010/main" val="4210227714"/>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Roboto Condensed" panose="02000000000000000000" pitchFamily="2" charset="0"/>
        <a:ea typeface="+mn-ea"/>
        <a:cs typeface="+mn-cs"/>
      </a:defRPr>
    </a:lvl1pPr>
    <a:lvl2pPr marL="342900" algn="l" defTabSz="685800" rtl="0" eaLnBrk="1" latinLnBrk="0" hangingPunct="1">
      <a:defRPr sz="900" b="0" i="0" kern="1200">
        <a:solidFill>
          <a:schemeClr val="tx1"/>
        </a:solidFill>
        <a:latin typeface="Roboto Condensed" panose="02000000000000000000" pitchFamily="2" charset="0"/>
        <a:ea typeface="+mn-ea"/>
        <a:cs typeface="+mn-cs"/>
      </a:defRPr>
    </a:lvl2pPr>
    <a:lvl3pPr marL="685800" algn="l" defTabSz="685800" rtl="0" eaLnBrk="1" latinLnBrk="0" hangingPunct="1">
      <a:defRPr sz="900" b="0" i="0" kern="1200">
        <a:solidFill>
          <a:schemeClr val="tx1"/>
        </a:solidFill>
        <a:latin typeface="Roboto Condensed" panose="02000000000000000000" pitchFamily="2" charset="0"/>
        <a:ea typeface="+mn-ea"/>
        <a:cs typeface="+mn-cs"/>
      </a:defRPr>
    </a:lvl3pPr>
    <a:lvl4pPr marL="1028700" algn="l" defTabSz="685800" rtl="0" eaLnBrk="1" latinLnBrk="0" hangingPunct="1">
      <a:defRPr sz="900" b="0" i="0" kern="1200">
        <a:solidFill>
          <a:schemeClr val="tx1"/>
        </a:solidFill>
        <a:latin typeface="Roboto Condensed" panose="02000000000000000000" pitchFamily="2" charset="0"/>
        <a:ea typeface="+mn-ea"/>
        <a:cs typeface="+mn-cs"/>
      </a:defRPr>
    </a:lvl4pPr>
    <a:lvl5pPr marL="1371600" algn="l" defTabSz="685800" rtl="0" eaLnBrk="1" latinLnBrk="0" hangingPunct="1">
      <a:defRPr sz="900" b="0" i="0" kern="1200">
        <a:solidFill>
          <a:schemeClr val="tx1"/>
        </a:solidFill>
        <a:latin typeface="Roboto Condensed" panose="020000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2</a:t>
            </a:fld>
            <a:endParaRPr lang="en-US" dirty="0"/>
          </a:p>
        </p:txBody>
      </p:sp>
    </p:spTree>
    <p:extLst>
      <p:ext uri="{BB962C8B-B14F-4D97-AF65-F5344CB8AC3E}">
        <p14:creationId xmlns:p14="http://schemas.microsoft.com/office/powerpoint/2010/main" val="3471352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7</a:t>
            </a:fld>
            <a:endParaRPr lang="en-US" dirty="0"/>
          </a:p>
        </p:txBody>
      </p:sp>
    </p:spTree>
    <p:extLst>
      <p:ext uri="{BB962C8B-B14F-4D97-AF65-F5344CB8AC3E}">
        <p14:creationId xmlns:p14="http://schemas.microsoft.com/office/powerpoint/2010/main" val="1790742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8</a:t>
            </a:fld>
            <a:endParaRPr lang="en-US" dirty="0"/>
          </a:p>
        </p:txBody>
      </p:sp>
    </p:spTree>
    <p:extLst>
      <p:ext uri="{BB962C8B-B14F-4D97-AF65-F5344CB8AC3E}">
        <p14:creationId xmlns:p14="http://schemas.microsoft.com/office/powerpoint/2010/main" val="39032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Local governments cannot drive the zero-carbon transition on their own: national governments must play a critical role</a:t>
            </a:r>
          </a:p>
          <a:p>
            <a:pPr marL="171450" indent="-171450">
              <a:buFont typeface="Arial" panose="020B0604020202020204" pitchFamily="34" charset="0"/>
              <a:buChar char="•"/>
            </a:pPr>
            <a:r>
              <a:rPr lang="en-GB" sz="3600" kern="1200" dirty="0">
                <a:solidFill>
                  <a:schemeClr val="tx1"/>
                </a:solidFill>
                <a:effectLst/>
                <a:latin typeface="+mn-lt"/>
                <a:ea typeface="+mn-ea"/>
                <a:cs typeface="+mn-cs"/>
              </a:rPr>
              <a:t>New analysis for this report finds that, worldwide, national and state governments have primary authority over 35% of urban mitigation potential (excluding decarbonisation of electricity), including from improved cement production processes and more stringent efficiency standards for appliances, lighting and vehicles. Local governments have primary authority or influence over 28%, including compact urban form, travel demand management and waste disposal. 37% of the identified mitigation potential depends on collaborative climate action among national, regional and local governments, including building codes, decentralised renewables and mass transit infrastructure. </a:t>
            </a:r>
          </a:p>
          <a:p>
            <a:pPr marL="171450" indent="-171450">
              <a:buFont typeface="Arial" panose="020B0604020202020204" pitchFamily="34" charset="0"/>
              <a:buChar char="•"/>
            </a:pPr>
            <a:r>
              <a:rPr lang="en-GB" sz="3600" kern="1200" dirty="0">
                <a:solidFill>
                  <a:schemeClr val="tx1"/>
                </a:solidFill>
                <a:effectLst/>
                <a:latin typeface="+mn-lt"/>
                <a:ea typeface="+mn-ea"/>
                <a:cs typeface="+mn-cs"/>
              </a:rPr>
              <a:t>Bold national leadership is therefore needed to deliver these emission reductions and provide an enabling environment for local action</a:t>
            </a:r>
          </a:p>
          <a:p>
            <a:pPr marL="171450" indent="-171450">
              <a:buFont typeface="Arial" panose="020B0604020202020204" pitchFamily="34" charset="0"/>
              <a:buChar char="•"/>
            </a:pPr>
            <a:endParaRPr lang="en-GB" sz="3600" kern="1200" dirty="0">
              <a:solidFill>
                <a:schemeClr val="tx1"/>
              </a:solidFill>
              <a:effectLst/>
              <a:latin typeface="+mn-lt"/>
              <a:ea typeface="+mn-ea"/>
              <a:cs typeface="+mn-cs"/>
            </a:endParaRPr>
          </a:p>
          <a:p>
            <a:pPr rtl="0" fontAlgn="base"/>
            <a:r>
              <a:rPr lang="en-US" sz="3600" b="1" i="0" u="none" strike="noStrike" kern="1200" dirty="0">
                <a:solidFill>
                  <a:schemeClr val="tx1"/>
                </a:solidFill>
                <a:effectLst/>
                <a:latin typeface="+mn-lt"/>
                <a:ea typeface="+mn-ea"/>
                <a:cs typeface="+mn-cs"/>
              </a:rPr>
              <a:t>In the new analysis of powers, why have you separated the powers of different tiers of government into national and state led, local and city led, and multi-actor? </a:t>
            </a:r>
          </a:p>
          <a:p>
            <a:pPr rtl="0"/>
            <a:br>
              <a:rPr lang="en-US" sz="2000" b="0" dirty="0">
                <a:effectLst/>
              </a:rPr>
            </a:br>
            <a:r>
              <a:rPr lang="en-US" sz="3600" b="0" i="0" u="none" strike="noStrike" kern="1200" dirty="0">
                <a:solidFill>
                  <a:schemeClr val="tx1"/>
                </a:solidFill>
                <a:effectLst/>
                <a:latin typeface="+mn-lt"/>
                <a:ea typeface="+mn-ea"/>
                <a:cs typeface="+mn-cs"/>
              </a:rPr>
              <a:t>There is much global attention that has been given to the efforts of city governments, who are typically well-aware of their role in </a:t>
            </a:r>
            <a:r>
              <a:rPr lang="en-US" sz="3600" b="0" i="0" u="none" strike="noStrike" kern="1200" dirty="0" err="1">
                <a:solidFill>
                  <a:schemeClr val="tx1"/>
                </a:solidFill>
                <a:effectLst/>
                <a:latin typeface="+mn-lt"/>
                <a:ea typeface="+mn-ea"/>
                <a:cs typeface="+mn-cs"/>
              </a:rPr>
              <a:t>decarbonising</a:t>
            </a:r>
            <a:r>
              <a:rPr lang="en-US" sz="3600" b="0" i="0" u="none" strike="noStrike" kern="1200" dirty="0">
                <a:solidFill>
                  <a:schemeClr val="tx1"/>
                </a:solidFill>
                <a:effectLst/>
                <a:latin typeface="+mn-lt"/>
                <a:ea typeface="+mn-ea"/>
                <a:cs typeface="+mn-cs"/>
              </a:rPr>
              <a:t> cities. This report aims to remind us that these local-level governments cannot do it alone, hence grouping national and state together. </a:t>
            </a:r>
            <a:endParaRPr lang="en-US" sz="2000" b="0" dirty="0">
              <a:effectLst/>
            </a:endParaRPr>
          </a:p>
          <a:p>
            <a:pPr rtl="0"/>
            <a:br>
              <a:rPr lang="en-US" sz="2000" b="0" dirty="0">
                <a:effectLst/>
              </a:rPr>
            </a:br>
            <a:r>
              <a:rPr lang="en-US" sz="3600" b="0" i="0" u="none" strike="noStrike" kern="1200" dirty="0">
                <a:solidFill>
                  <a:schemeClr val="tx1"/>
                </a:solidFill>
                <a:effectLst/>
                <a:latin typeface="+mn-lt"/>
                <a:ea typeface="+mn-ea"/>
                <a:cs typeface="+mn-cs"/>
              </a:rPr>
              <a:t>Additionally, in federal countries, states have many of the urban-relevant powers that national governments might hold in unitary countries (e.g. California on building codes). Hence our grouping.</a:t>
            </a:r>
            <a:endParaRPr lang="en-US" sz="2000" b="0" dirty="0">
              <a:effectLst/>
            </a:endParaRPr>
          </a:p>
          <a:p>
            <a:pPr rtl="0" fontAlgn="base"/>
            <a:br>
              <a:rPr lang="en-US" sz="2000" dirty="0"/>
            </a:br>
            <a:r>
              <a:rPr lang="en-US" sz="3600" b="1" i="0" u="none" strike="noStrike" kern="1200" dirty="0">
                <a:solidFill>
                  <a:schemeClr val="tx1"/>
                </a:solidFill>
                <a:effectLst/>
                <a:latin typeface="+mn-lt"/>
                <a:ea typeface="+mn-ea"/>
                <a:cs typeface="+mn-cs"/>
              </a:rPr>
              <a:t>Doesn’t this negate the narrative that cities are the bright spot in the climate action world?</a:t>
            </a:r>
          </a:p>
          <a:p>
            <a:pPr rtl="0"/>
            <a:br>
              <a:rPr lang="en-US" sz="2000" b="0" dirty="0">
                <a:effectLst/>
              </a:rPr>
            </a:br>
            <a:r>
              <a:rPr lang="en-US" sz="3600" b="0" i="0" u="none" strike="noStrike" kern="1200" dirty="0">
                <a:solidFill>
                  <a:schemeClr val="tx1"/>
                </a:solidFill>
                <a:effectLst/>
                <a:latin typeface="+mn-lt"/>
                <a:ea typeface="+mn-ea"/>
                <a:cs typeface="+mn-cs"/>
              </a:rPr>
              <a:t>On the contrary. Cities are still the bright spot for climate action. Low-carbon policies and investments in cities are often cost-effective, and generate wider benefits from new jobs to cleaner air. And city governments around the world should be commended for their ambitious climate commitments and innovative climate actions. Their ambition and energy has been a bright spot in international climate negotiations for over a decade.</a:t>
            </a:r>
            <a:endParaRPr lang="en-US" sz="2000" b="0" dirty="0">
              <a:effectLst/>
            </a:endParaRPr>
          </a:p>
          <a:p>
            <a:pPr rtl="0"/>
            <a:br>
              <a:rPr lang="en-US" sz="2000" b="0" dirty="0">
                <a:effectLst/>
              </a:rPr>
            </a:br>
            <a:r>
              <a:rPr lang="en-US" sz="3600" b="0" i="0" u="none" strike="noStrike" kern="1200" dirty="0">
                <a:solidFill>
                  <a:schemeClr val="tx1"/>
                </a:solidFill>
                <a:effectLst/>
                <a:latin typeface="+mn-lt"/>
                <a:ea typeface="+mn-ea"/>
                <a:cs typeface="+mn-cs"/>
              </a:rPr>
              <a:t>But the </a:t>
            </a:r>
            <a:r>
              <a:rPr lang="en-US" sz="3600" b="0" i="1" u="none" strike="noStrike" kern="1200" dirty="0">
                <a:solidFill>
                  <a:schemeClr val="tx1"/>
                </a:solidFill>
                <a:effectLst/>
                <a:latin typeface="+mn-lt"/>
                <a:ea typeface="+mn-ea"/>
                <a:cs typeface="+mn-cs"/>
              </a:rPr>
              <a:t>Urban Opportunity</a:t>
            </a:r>
            <a:r>
              <a:rPr lang="en-US" sz="3600" b="0" i="0" u="none" strike="noStrike" kern="1200" dirty="0">
                <a:solidFill>
                  <a:schemeClr val="tx1"/>
                </a:solidFill>
                <a:effectLst/>
                <a:latin typeface="+mn-lt"/>
                <a:ea typeface="+mn-ea"/>
                <a:cs typeface="+mn-cs"/>
              </a:rPr>
              <a:t> report reminds us that city governments cannot create cities with net-zero emissions alone. In fact, it shows that they have primary authority over less than ⅓  of potential emission reductions in urban areas. This report therefore makes the case that much more collaborative action is needed, across different tiers of governments, if countries are to </a:t>
            </a:r>
            <a:r>
              <a:rPr lang="en-US" sz="3600" b="0" i="0" u="none" strike="noStrike" kern="1200" dirty="0" err="1">
                <a:solidFill>
                  <a:schemeClr val="tx1"/>
                </a:solidFill>
                <a:effectLst/>
                <a:latin typeface="+mn-lt"/>
                <a:ea typeface="+mn-ea"/>
                <a:cs typeface="+mn-cs"/>
              </a:rPr>
              <a:t>realise</a:t>
            </a:r>
            <a:r>
              <a:rPr lang="en-US" sz="3600" b="0" i="0" u="none" strike="noStrike" kern="1200" dirty="0">
                <a:solidFill>
                  <a:schemeClr val="tx1"/>
                </a:solidFill>
                <a:effectLst/>
                <a:latin typeface="+mn-lt"/>
                <a:ea typeface="+mn-ea"/>
                <a:cs typeface="+mn-cs"/>
              </a:rPr>
              <a:t> the many benefits of climate action in cities. National and state governments have primary responsibility for around ⅓ of urban mitigation potential, and the remaining 1/3 depends on different levels of government working together to cut emissions. </a:t>
            </a:r>
            <a:endParaRPr lang="en-US" sz="2000" b="0" dirty="0">
              <a:effectLst/>
            </a:endParaRPr>
          </a:p>
          <a:p>
            <a:pPr rtl="0"/>
            <a:br>
              <a:rPr lang="en-US" sz="2000" b="0" dirty="0">
                <a:effectLst/>
              </a:rPr>
            </a:br>
            <a:r>
              <a:rPr lang="en-US" sz="3600" b="0" i="0" u="none" strike="noStrike" kern="1200" dirty="0">
                <a:solidFill>
                  <a:schemeClr val="tx1"/>
                </a:solidFill>
                <a:effectLst/>
                <a:latin typeface="+mn-lt"/>
                <a:ea typeface="+mn-ea"/>
                <a:cs typeface="+mn-cs"/>
              </a:rPr>
              <a:t>In short, cities are still the bright spot of the climate world. But this report demonstrates that far-sighted and supportive national leadership is needed to </a:t>
            </a:r>
            <a:r>
              <a:rPr lang="en-US" sz="3600" b="0" i="0" u="none" strike="noStrike" kern="1200" dirty="0" err="1">
                <a:solidFill>
                  <a:schemeClr val="tx1"/>
                </a:solidFill>
                <a:effectLst/>
                <a:latin typeface="+mn-lt"/>
                <a:ea typeface="+mn-ea"/>
                <a:cs typeface="+mn-cs"/>
              </a:rPr>
              <a:t>realise</a:t>
            </a:r>
            <a:r>
              <a:rPr lang="en-US" sz="3600" b="0" i="0" u="none" strike="noStrike" kern="1200" dirty="0">
                <a:solidFill>
                  <a:schemeClr val="tx1"/>
                </a:solidFill>
                <a:effectLst/>
                <a:latin typeface="+mn-lt"/>
                <a:ea typeface="+mn-ea"/>
                <a:cs typeface="+mn-cs"/>
              </a:rPr>
              <a:t> this urban opportunity. </a:t>
            </a:r>
            <a:endParaRPr lang="en-US" sz="2000" b="0" dirty="0">
              <a:effectLst/>
            </a:endParaRPr>
          </a:p>
          <a:p>
            <a:br>
              <a:rPr lang="en-US" b="0" dirty="0">
                <a:effectLst/>
              </a:rPr>
            </a:b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A3FEB-0A37-45D6-B50B-9EDAFC08DE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59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baseline="0" dirty="0">
                <a:solidFill>
                  <a:schemeClr val="tx1"/>
                </a:solidFill>
                <a:latin typeface="Roboto Condensed" panose="02000000000000000000" pitchFamily="2" charset="0"/>
                <a:ea typeface="+mn-ea"/>
                <a:cs typeface="+mn-cs"/>
              </a:rPr>
              <a:t>Full citation: Gulati, M., </a:t>
            </a:r>
            <a:r>
              <a:rPr lang="en-US" sz="900" b="0" i="0" u="none" strike="noStrike" kern="1200" baseline="0" dirty="0" err="1">
                <a:solidFill>
                  <a:schemeClr val="tx1"/>
                </a:solidFill>
                <a:latin typeface="Roboto Condensed" panose="02000000000000000000" pitchFamily="2" charset="0"/>
                <a:ea typeface="+mn-ea"/>
                <a:cs typeface="+mn-cs"/>
              </a:rPr>
              <a:t>Becqué</a:t>
            </a:r>
            <a:r>
              <a:rPr lang="en-US" sz="900" b="0" i="0" u="none" strike="noStrike" kern="1200" baseline="0" dirty="0">
                <a:solidFill>
                  <a:schemeClr val="tx1"/>
                </a:solidFill>
                <a:latin typeface="Roboto Condensed" panose="02000000000000000000" pitchFamily="2" charset="0"/>
                <a:ea typeface="+mn-ea"/>
                <a:cs typeface="+mn-cs"/>
              </a:rPr>
              <a:t>, R., Godfrey, N., </a:t>
            </a:r>
            <a:r>
              <a:rPr lang="en-US" sz="900" b="0" i="0" u="none" strike="noStrike" kern="1200" baseline="0" dirty="0" err="1">
                <a:solidFill>
                  <a:schemeClr val="tx1"/>
                </a:solidFill>
                <a:latin typeface="Roboto Condensed" panose="02000000000000000000" pitchFamily="2" charset="0"/>
                <a:ea typeface="+mn-ea"/>
                <a:cs typeface="+mn-cs"/>
              </a:rPr>
              <a:t>Akhmouch</a:t>
            </a:r>
            <a:r>
              <a:rPr lang="en-US" sz="900" b="0" i="0" u="none" strike="noStrike" kern="1200" baseline="0" dirty="0">
                <a:solidFill>
                  <a:schemeClr val="tx1"/>
                </a:solidFill>
                <a:latin typeface="Roboto Condensed" panose="02000000000000000000" pitchFamily="2" charset="0"/>
                <a:ea typeface="+mn-ea"/>
                <a:cs typeface="+mn-cs"/>
              </a:rPr>
              <a:t>, A., Cartwright, A., </a:t>
            </a:r>
            <a:r>
              <a:rPr lang="en-US" sz="900" b="0" i="0" u="none" strike="noStrike" kern="1200" baseline="0" dirty="0" err="1">
                <a:solidFill>
                  <a:schemeClr val="tx1"/>
                </a:solidFill>
                <a:latin typeface="Roboto Condensed" panose="02000000000000000000" pitchFamily="2" charset="0"/>
                <a:ea typeface="+mn-ea"/>
                <a:cs typeface="+mn-cs"/>
              </a:rPr>
              <a:t>Eis</a:t>
            </a:r>
            <a:r>
              <a:rPr lang="en-US" sz="900" b="0" i="0" u="none" strike="noStrike" kern="1200" baseline="0" dirty="0">
                <a:solidFill>
                  <a:schemeClr val="tx1"/>
                </a:solidFill>
                <a:latin typeface="Roboto Condensed" panose="02000000000000000000" pitchFamily="2" charset="0"/>
                <a:ea typeface="+mn-ea"/>
                <a:cs typeface="+mn-cs"/>
              </a:rPr>
              <a:t>, J., Huq, S., Jacobs, M., King, R., Rode, P. 2020. </a:t>
            </a:r>
            <a:r>
              <a:rPr lang="en-US" sz="900" b="0" i="1" u="none" strike="noStrike" kern="1200" baseline="0" dirty="0">
                <a:solidFill>
                  <a:schemeClr val="tx1"/>
                </a:solidFill>
                <a:latin typeface="Roboto Condensed" panose="02000000000000000000" pitchFamily="2" charset="0"/>
                <a:ea typeface="+mn-ea"/>
                <a:cs typeface="+mn-cs"/>
              </a:rPr>
              <a:t>The Economic Case for Greening the Global Recovery through Cities: Seven priorities for national governments. </a:t>
            </a:r>
            <a:r>
              <a:rPr lang="en-US" sz="900" b="0" i="0" u="none" strike="noStrike" kern="1200" baseline="0" dirty="0">
                <a:solidFill>
                  <a:schemeClr val="tx1"/>
                </a:solidFill>
                <a:latin typeface="Roboto Condensed" panose="02000000000000000000" pitchFamily="2" charset="0"/>
                <a:ea typeface="+mn-ea"/>
                <a:cs typeface="+mn-cs"/>
              </a:rPr>
              <a:t>Coalition for Urban Transitions, London and Washington, DC. Available at: https://urbantransitions.global/publications. </a:t>
            </a:r>
            <a:endParaRPr lang="en-GB"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10</a:t>
            </a:fld>
            <a:endParaRPr lang="en-US" dirty="0"/>
          </a:p>
        </p:txBody>
      </p:sp>
    </p:spTree>
    <p:extLst>
      <p:ext uri="{BB962C8B-B14F-4D97-AF65-F5344CB8AC3E}">
        <p14:creationId xmlns:p14="http://schemas.microsoft.com/office/powerpoint/2010/main" val="2246937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Roboto" panose="020B0604020202020204" charset="0"/>
                <a:ea typeface="Calibri" panose="020F0502020204030204" pitchFamily="34" charset="0"/>
                <a:cs typeface="Calibri" panose="020F0502020204030204" pitchFamily="34" charset="0"/>
              </a:rPr>
              <a:t>Hepburn et al., 2020. W </a:t>
            </a:r>
            <a:r>
              <a:rPr lang="en-GB" sz="1800" dirty="0">
                <a:solidFill>
                  <a:schemeClr val="tx2"/>
                </a:solidFill>
                <a:latin typeface="Roboto Condensed" panose="020B0604020202020204" charset="0"/>
                <a:ea typeface="Roboto Condensed" panose="020B0604020202020204" charset="0"/>
              </a:rPr>
              <a:t>Top 5 of post-COVID fiscal recovery policies with highest economic multipliers combined with a high positive climate impact (source: Hepburn et al., 2020):</a:t>
            </a:r>
          </a:p>
          <a:p>
            <a:pPr marL="285750" indent="-285750">
              <a:buFont typeface="Arial" panose="020B0604020202020204" pitchFamily="34" charset="0"/>
              <a:buChar char="•"/>
            </a:pPr>
            <a:r>
              <a:rPr lang="en-US" sz="1600" dirty="0">
                <a:solidFill>
                  <a:schemeClr val="tx2"/>
                </a:solidFill>
                <a:latin typeface="Roboto Condensed" panose="020B0604020202020204" charset="0"/>
                <a:ea typeface="Roboto Condensed" panose="020B0604020202020204" charset="0"/>
              </a:rPr>
              <a:t>Renewable energy generation and storage</a:t>
            </a:r>
          </a:p>
          <a:p>
            <a:pPr marL="285750" indent="-285750">
              <a:buFont typeface="Arial" panose="020B0604020202020204" pitchFamily="34" charset="0"/>
              <a:buChar char="•"/>
            </a:pPr>
            <a:r>
              <a:rPr lang="en-US" sz="1600" dirty="0">
                <a:solidFill>
                  <a:schemeClr val="tx2"/>
                </a:solidFill>
                <a:latin typeface="Roboto Condensed" panose="020B0604020202020204" charset="0"/>
                <a:ea typeface="Roboto Condensed" panose="020B0604020202020204" charset="0"/>
              </a:rPr>
              <a:t>Building efficiency retrofits</a:t>
            </a:r>
          </a:p>
          <a:p>
            <a:pPr marL="285750" indent="-285750">
              <a:buFont typeface="Arial" panose="020B0604020202020204" pitchFamily="34" charset="0"/>
              <a:buChar char="•"/>
            </a:pPr>
            <a:r>
              <a:rPr lang="en-US" sz="1600" dirty="0">
                <a:solidFill>
                  <a:schemeClr val="tx2">
                    <a:lumMod val="60000"/>
                    <a:lumOff val="40000"/>
                  </a:schemeClr>
                </a:solidFill>
                <a:latin typeface="Roboto Condensed" panose="020B0604020202020204" charset="0"/>
                <a:ea typeface="Roboto Condensed" panose="020B0604020202020204" charset="0"/>
              </a:rPr>
              <a:t>Investment in education &amp; training</a:t>
            </a:r>
          </a:p>
          <a:p>
            <a:pPr marL="285750" indent="-285750">
              <a:buFont typeface="Arial" panose="020B0604020202020204" pitchFamily="34" charset="0"/>
              <a:buChar char="•"/>
            </a:pPr>
            <a:r>
              <a:rPr lang="en-US" sz="1600" dirty="0">
                <a:solidFill>
                  <a:schemeClr val="tx2"/>
                </a:solidFill>
                <a:latin typeface="Roboto Condensed" panose="020B0604020202020204" charset="0"/>
                <a:ea typeface="Roboto Condensed" panose="020B0604020202020204" charset="0"/>
              </a:rPr>
              <a:t>Natural capital investment</a:t>
            </a:r>
          </a:p>
          <a:p>
            <a:pPr marL="285750" indent="-285750">
              <a:buFont typeface="Arial" panose="020B0604020202020204" pitchFamily="34" charset="0"/>
              <a:buChar char="•"/>
            </a:pPr>
            <a:r>
              <a:rPr lang="en-US" sz="1600" dirty="0">
                <a:solidFill>
                  <a:schemeClr val="tx2"/>
                </a:solidFill>
                <a:latin typeface="Roboto Condensed" panose="020B0604020202020204" charset="0"/>
                <a:ea typeface="Roboto Condensed" panose="020B0604020202020204" charset="0"/>
              </a:rPr>
              <a:t>Clean R&amp;D spending</a:t>
            </a:r>
          </a:p>
        </p:txBody>
      </p:sp>
      <p:sp>
        <p:nvSpPr>
          <p:cNvPr id="4" name="Slide Number Placeholder 3"/>
          <p:cNvSpPr>
            <a:spLocks noGrp="1"/>
          </p:cNvSpPr>
          <p:nvPr>
            <p:ph type="sldNum" sz="quarter" idx="5"/>
          </p:nvPr>
        </p:nvSpPr>
        <p:spPr/>
        <p:txBody>
          <a:bodyPr/>
          <a:lstStyle/>
          <a:p>
            <a:fld id="{2DC8DB7A-5B69-F24F-AB37-48E0D193E52C}" type="slidenum">
              <a:rPr lang="en-US" smtClean="0"/>
              <a:pPr/>
              <a:t>11</a:t>
            </a:fld>
            <a:endParaRPr lang="en-US" dirty="0"/>
          </a:p>
        </p:txBody>
      </p:sp>
    </p:spTree>
    <p:extLst>
      <p:ext uri="{BB962C8B-B14F-4D97-AF65-F5344CB8AC3E}">
        <p14:creationId xmlns:p14="http://schemas.microsoft.com/office/powerpoint/2010/main" val="300962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12</a:t>
            </a:fld>
            <a:endParaRPr lang="en-US" dirty="0"/>
          </a:p>
        </p:txBody>
      </p:sp>
    </p:spTree>
    <p:extLst>
      <p:ext uri="{BB962C8B-B14F-4D97-AF65-F5344CB8AC3E}">
        <p14:creationId xmlns:p14="http://schemas.microsoft.com/office/powerpoint/2010/main" val="223340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13</a:t>
            </a:fld>
            <a:endParaRPr lang="en-US" dirty="0"/>
          </a:p>
        </p:txBody>
      </p:sp>
    </p:spTree>
    <p:extLst>
      <p:ext uri="{BB962C8B-B14F-4D97-AF65-F5344CB8AC3E}">
        <p14:creationId xmlns:p14="http://schemas.microsoft.com/office/powerpoint/2010/main" val="3025907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14</a:t>
            </a:fld>
            <a:endParaRPr lang="en-US" dirty="0"/>
          </a:p>
        </p:txBody>
      </p:sp>
    </p:spTree>
    <p:extLst>
      <p:ext uri="{BB962C8B-B14F-4D97-AF65-F5344CB8AC3E}">
        <p14:creationId xmlns:p14="http://schemas.microsoft.com/office/powerpoint/2010/main" val="469695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4EFAE1-7B7A-114A-85A1-326B0EC74BBE}"/>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FBAB64FA-9639-1A48-9660-513C789636C2}"/>
              </a:ext>
            </a:extLst>
          </p:cNvPr>
          <p:cNvSpPr>
            <a:spLocks noGrp="1"/>
          </p:cNvSpPr>
          <p:nvPr>
            <p:ph type="sldNum" sz="quarter" idx="11"/>
          </p:nvPr>
        </p:nvSpPr>
        <p:spPr/>
        <p:txBody>
          <a:bodyPr/>
          <a:lstStyle/>
          <a:p>
            <a:fld id="{C19DCF79-8D0F-6F4D-A6DF-4BF78324B6C7}" type="slidenum">
              <a:rPr lang="en-US" smtClean="0"/>
              <a:pPr/>
              <a:t>‹#›</a:t>
            </a:fld>
            <a:endParaRPr lang="en-US" dirty="0"/>
          </a:p>
        </p:txBody>
      </p:sp>
      <p:pic>
        <p:nvPicPr>
          <p:cNvPr id="12" name="Picture 11">
            <a:extLst>
              <a:ext uri="{FF2B5EF4-FFF2-40B4-BE49-F238E27FC236}">
                <a16:creationId xmlns:a16="http://schemas.microsoft.com/office/drawing/2014/main" id="{9FFFECFE-6A91-A449-8DE2-89AFE4541F0E}"/>
              </a:ext>
            </a:extLst>
          </p:cNvPr>
          <p:cNvPicPr>
            <a:picLocks noChangeAspect="1"/>
          </p:cNvPicPr>
          <p:nvPr userDrawn="1"/>
        </p:nvPicPr>
        <p:blipFill>
          <a:blip r:embed="rId2"/>
          <a:stretch>
            <a:fillRect/>
          </a:stretch>
        </p:blipFill>
        <p:spPr>
          <a:xfrm>
            <a:off x="360000" y="360000"/>
            <a:ext cx="1260000" cy="624836"/>
          </a:xfrm>
          <a:prstGeom prst="rect">
            <a:avLst/>
          </a:prstGeom>
        </p:spPr>
      </p:pic>
      <p:sp>
        <p:nvSpPr>
          <p:cNvPr id="13" name="Title 14">
            <a:extLst>
              <a:ext uri="{FF2B5EF4-FFF2-40B4-BE49-F238E27FC236}">
                <a16:creationId xmlns:a16="http://schemas.microsoft.com/office/drawing/2014/main" id="{3EACBD78-F114-DB45-A1B3-D20622FB9216}"/>
              </a:ext>
            </a:extLst>
          </p:cNvPr>
          <p:cNvSpPr>
            <a:spLocks noGrp="1"/>
          </p:cNvSpPr>
          <p:nvPr>
            <p:ph type="title" hasCustomPrompt="1"/>
          </p:nvPr>
        </p:nvSpPr>
        <p:spPr>
          <a:xfrm>
            <a:off x="261255" y="2129966"/>
            <a:ext cx="4475501" cy="1071562"/>
          </a:xfrm>
        </p:spPr>
        <p:txBody>
          <a:bodyPr anchor="b">
            <a:normAutofit/>
          </a:bodyPr>
          <a:lstStyle>
            <a:lvl1pPr>
              <a:defRPr sz="3500">
                <a:solidFill>
                  <a:schemeClr val="bg1"/>
                </a:solidFill>
              </a:defRPr>
            </a:lvl1pPr>
          </a:lstStyle>
          <a:p>
            <a:r>
              <a:rPr lang="en-US" dirty="0"/>
              <a:t>CLICK TO EDIT TITLE STYLE IN TWO LINES</a:t>
            </a:r>
          </a:p>
        </p:txBody>
      </p:sp>
      <p:sp>
        <p:nvSpPr>
          <p:cNvPr id="27" name="Text Placeholder 19">
            <a:extLst>
              <a:ext uri="{FF2B5EF4-FFF2-40B4-BE49-F238E27FC236}">
                <a16:creationId xmlns:a16="http://schemas.microsoft.com/office/drawing/2014/main" id="{D7144F27-8242-AD48-8910-97BA4B4ABD42}"/>
              </a:ext>
            </a:extLst>
          </p:cNvPr>
          <p:cNvSpPr>
            <a:spLocks noGrp="1"/>
          </p:cNvSpPr>
          <p:nvPr>
            <p:ph type="body" sz="quarter" idx="12" hasCustomPrompt="1"/>
          </p:nvPr>
        </p:nvSpPr>
        <p:spPr>
          <a:xfrm>
            <a:off x="261938" y="3360190"/>
            <a:ext cx="4474818" cy="492619"/>
          </a:xfrm>
          <a:prstGeom prst="rect">
            <a:avLst/>
          </a:prstGeom>
        </p:spPr>
        <p:txBody>
          <a:bodyPr anchor="ctr">
            <a:normAutofit/>
          </a:bodyPr>
          <a:lstStyle>
            <a:lvl1pPr>
              <a:defRPr sz="2600" b="0" i="0">
                <a:solidFill>
                  <a:schemeClr val="bg1"/>
                </a:solidFill>
                <a:latin typeface="Roboto Condensed" panose="02000000000000000000" pitchFamily="2" charset="0"/>
                <a:ea typeface="Roboto Condensed" panose="02000000000000000000" pitchFamily="2" charset="0"/>
              </a:defRPr>
            </a:lvl1pPr>
          </a:lstStyle>
          <a:p>
            <a:pPr lvl="0"/>
            <a:r>
              <a:rPr lang="en-US" dirty="0"/>
              <a:t>Click to edit subtitle style</a:t>
            </a:r>
          </a:p>
        </p:txBody>
      </p:sp>
      <p:sp>
        <p:nvSpPr>
          <p:cNvPr id="28" name="Text Placeholder 19">
            <a:extLst>
              <a:ext uri="{FF2B5EF4-FFF2-40B4-BE49-F238E27FC236}">
                <a16:creationId xmlns:a16="http://schemas.microsoft.com/office/drawing/2014/main" id="{7E53ACB0-52DC-2540-A17D-C7EF9003C1CA}"/>
              </a:ext>
            </a:extLst>
          </p:cNvPr>
          <p:cNvSpPr>
            <a:spLocks noGrp="1"/>
          </p:cNvSpPr>
          <p:nvPr>
            <p:ph type="body" sz="quarter" idx="13" hasCustomPrompt="1"/>
          </p:nvPr>
        </p:nvSpPr>
        <p:spPr>
          <a:xfrm>
            <a:off x="261936" y="3986914"/>
            <a:ext cx="4474817" cy="564544"/>
          </a:xfrm>
          <a:prstGeom prst="rect">
            <a:avLst/>
          </a:prstGeom>
        </p:spPr>
        <p:txBody>
          <a:bodyPr>
            <a:noAutofit/>
          </a:bodyPr>
          <a:lstStyle>
            <a:lvl1pPr>
              <a:lnSpc>
                <a:spcPts val="2200"/>
              </a:lnSpc>
              <a:spcBef>
                <a:spcPts val="0"/>
              </a:spcBef>
              <a:spcAft>
                <a:spcPts val="0"/>
              </a:spcAft>
              <a:defRPr sz="1800" b="0" i="0">
                <a:solidFill>
                  <a:schemeClr val="bg1"/>
                </a:solidFill>
                <a:latin typeface="Roboto Condensed" panose="02000000000000000000" pitchFamily="2" charset="0"/>
                <a:ea typeface="Roboto Condensed" panose="02000000000000000000" pitchFamily="2" charset="0"/>
              </a:defRPr>
            </a:lvl1pPr>
          </a:lstStyle>
          <a:p>
            <a:pPr lvl="0"/>
            <a:r>
              <a:rPr lang="en-US" dirty="0"/>
              <a:t>Click to edit author style</a:t>
            </a:r>
            <a:br>
              <a:rPr lang="en-US" dirty="0"/>
            </a:br>
            <a:r>
              <a:rPr lang="en-US" dirty="0"/>
              <a:t>(max two lines)</a:t>
            </a:r>
          </a:p>
        </p:txBody>
      </p:sp>
      <p:cxnSp>
        <p:nvCxnSpPr>
          <p:cNvPr id="19" name="Straight Connector 18">
            <a:extLst>
              <a:ext uri="{FF2B5EF4-FFF2-40B4-BE49-F238E27FC236}">
                <a16:creationId xmlns:a16="http://schemas.microsoft.com/office/drawing/2014/main" id="{637939AD-873B-8D4F-9AE9-3E42D7A77C1D}"/>
              </a:ext>
            </a:extLst>
          </p:cNvPr>
          <p:cNvCxnSpPr>
            <a:cxnSpLocks/>
          </p:cNvCxnSpPr>
          <p:nvPr userDrawn="1"/>
        </p:nvCxnSpPr>
        <p:spPr>
          <a:xfrm>
            <a:off x="261256" y="4683893"/>
            <a:ext cx="447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74CAB042-B6B7-4943-A5B5-5316A20BA565}"/>
              </a:ext>
            </a:extLst>
          </p:cNvPr>
          <p:cNvSpPr>
            <a:spLocks noGrp="1"/>
          </p:cNvSpPr>
          <p:nvPr>
            <p:ph type="pic" sz="quarter" idx="14"/>
          </p:nvPr>
        </p:nvSpPr>
        <p:spPr>
          <a:xfrm>
            <a:off x="0" y="0"/>
            <a:ext cx="9144000" cy="5143500"/>
          </a:xfrm>
        </p:spPr>
        <p:txBody>
          <a:bodyPr/>
          <a:lstStyle/>
          <a:p>
            <a:endParaRPr lang="en-US" dirty="0"/>
          </a:p>
        </p:txBody>
      </p:sp>
    </p:spTree>
    <p:extLst>
      <p:ext uri="{BB962C8B-B14F-4D97-AF65-F5344CB8AC3E}">
        <p14:creationId xmlns:p14="http://schemas.microsoft.com/office/powerpoint/2010/main" val="422334961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B211A283-20B6-C147-88F2-6334D0BCFC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0268" y="4015989"/>
            <a:ext cx="1554114" cy="919045"/>
          </a:xfrm>
          <a:prstGeom prst="rect">
            <a:avLst/>
          </a:prstGeom>
        </p:spPr>
      </p:pic>
      <p:sp>
        <p:nvSpPr>
          <p:cNvPr id="11" name="Rectangle 10">
            <a:extLst>
              <a:ext uri="{FF2B5EF4-FFF2-40B4-BE49-F238E27FC236}">
                <a16:creationId xmlns:a16="http://schemas.microsoft.com/office/drawing/2014/main" id="{14A2BFC1-9FD7-1E4A-BE02-4C340CB68114}"/>
              </a:ext>
            </a:extLst>
          </p:cNvPr>
          <p:cNvSpPr/>
          <p:nvPr userDrawn="1"/>
        </p:nvSpPr>
        <p:spPr>
          <a:xfrm>
            <a:off x="0" y="0"/>
            <a:ext cx="9144000" cy="379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9">
            <a:extLst>
              <a:ext uri="{FF2B5EF4-FFF2-40B4-BE49-F238E27FC236}">
                <a16:creationId xmlns:a16="http://schemas.microsoft.com/office/drawing/2014/main" id="{E866F90A-6408-3743-8233-5612E452413F}"/>
              </a:ext>
            </a:extLst>
          </p:cNvPr>
          <p:cNvSpPr>
            <a:spLocks noGrp="1"/>
          </p:cNvSpPr>
          <p:nvPr>
            <p:ph type="body" sz="quarter" idx="11" hasCustomPrompt="1"/>
          </p:nvPr>
        </p:nvSpPr>
        <p:spPr>
          <a:xfrm>
            <a:off x="261938" y="1870432"/>
            <a:ext cx="4227869" cy="1461605"/>
          </a:xfrm>
          <a:prstGeom prst="rect">
            <a:avLst/>
          </a:prstGeom>
        </p:spPr>
        <p:txBody>
          <a:bodyPr anchor="ctr">
            <a:noAutofit/>
          </a:bodyPr>
          <a:lstStyle>
            <a:lvl1pPr>
              <a:lnSpc>
                <a:spcPts val="2200"/>
              </a:lnSpc>
              <a:spcBef>
                <a:spcPts val="0"/>
              </a:spcBef>
              <a:spcAft>
                <a:spcPts val="0"/>
              </a:spcAft>
              <a:defRPr sz="1800" b="0" i="0">
                <a:solidFill>
                  <a:schemeClr val="bg1"/>
                </a:solidFill>
                <a:latin typeface="Roboto Condensed" panose="02000000000000000000" pitchFamily="2" charset="0"/>
                <a:ea typeface="Roboto Condensed" panose="02000000000000000000" pitchFamily="2" charset="0"/>
              </a:defRPr>
            </a:lvl1pPr>
          </a:lstStyle>
          <a:p>
            <a:pPr lvl="0"/>
            <a:r>
              <a:rPr lang="en-US" dirty="0"/>
              <a:t>Click to edit master text styles</a:t>
            </a:r>
          </a:p>
        </p:txBody>
      </p:sp>
      <p:cxnSp>
        <p:nvCxnSpPr>
          <p:cNvPr id="25" name="Straight Connector 24">
            <a:extLst>
              <a:ext uri="{FF2B5EF4-FFF2-40B4-BE49-F238E27FC236}">
                <a16:creationId xmlns:a16="http://schemas.microsoft.com/office/drawing/2014/main" id="{7273C3D7-1A70-4945-8081-0FC60CCE7DB5}"/>
              </a:ext>
            </a:extLst>
          </p:cNvPr>
          <p:cNvCxnSpPr>
            <a:cxnSpLocks/>
          </p:cNvCxnSpPr>
          <p:nvPr userDrawn="1"/>
        </p:nvCxnSpPr>
        <p:spPr>
          <a:xfrm>
            <a:off x="261257" y="3434780"/>
            <a:ext cx="42285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9EEF9DB-C580-8B4E-8991-AD3879F18BEC}"/>
              </a:ext>
            </a:extLst>
          </p:cNvPr>
          <p:cNvCxnSpPr>
            <a:cxnSpLocks/>
          </p:cNvCxnSpPr>
          <p:nvPr userDrawn="1"/>
        </p:nvCxnSpPr>
        <p:spPr>
          <a:xfrm>
            <a:off x="261257" y="1811462"/>
            <a:ext cx="42285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4827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80A1-09F1-B046-B333-E3382439A1F0}"/>
              </a:ext>
            </a:extLst>
          </p:cNvPr>
          <p:cNvSpPr>
            <a:spLocks noGrp="1"/>
          </p:cNvSpPr>
          <p:nvPr>
            <p:ph type="title" hasCustomPrompt="1"/>
          </p:nvPr>
        </p:nvSpPr>
        <p:spPr/>
        <p:txBody>
          <a:bodyPr/>
          <a:lstStyle/>
          <a:p>
            <a:r>
              <a:rPr lang="en-US" dirty="0"/>
              <a:t>Click to edit Master title style</a:t>
            </a:r>
            <a:br>
              <a:rPr lang="en-US" dirty="0"/>
            </a:br>
            <a:r>
              <a:rPr lang="en-US" dirty="0"/>
              <a:t>(maximum two lines)</a:t>
            </a:r>
          </a:p>
        </p:txBody>
      </p:sp>
      <p:sp>
        <p:nvSpPr>
          <p:cNvPr id="3" name="Footer Placeholder 2">
            <a:extLst>
              <a:ext uri="{FF2B5EF4-FFF2-40B4-BE49-F238E27FC236}">
                <a16:creationId xmlns:a16="http://schemas.microsoft.com/office/drawing/2014/main" id="{74EA6B36-399F-A942-BD31-91F666AD5429}"/>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C60EB10B-004A-044B-A4AE-77CF6A41D45C}"/>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10" name="Text Placeholder 9">
            <a:extLst>
              <a:ext uri="{FF2B5EF4-FFF2-40B4-BE49-F238E27FC236}">
                <a16:creationId xmlns:a16="http://schemas.microsoft.com/office/drawing/2014/main" id="{86070553-ED09-5944-A89B-611BB0AEDB35}"/>
              </a:ext>
            </a:extLst>
          </p:cNvPr>
          <p:cNvSpPr>
            <a:spLocks noGrp="1"/>
          </p:cNvSpPr>
          <p:nvPr>
            <p:ph type="body" sz="quarter" idx="12"/>
          </p:nvPr>
        </p:nvSpPr>
        <p:spPr>
          <a:xfrm>
            <a:off x="457200" y="1519237"/>
            <a:ext cx="8229600" cy="3074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255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uth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8F77-56C3-2A49-853E-73208F6F8644}"/>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398321A2-F568-8E45-8BB9-FF4270F494B9}"/>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90D200AC-B7F9-3543-A9E4-0D3EEC8D217F}"/>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8" name="Picture Placeholder 7">
            <a:extLst>
              <a:ext uri="{FF2B5EF4-FFF2-40B4-BE49-F238E27FC236}">
                <a16:creationId xmlns:a16="http://schemas.microsoft.com/office/drawing/2014/main" id="{C8E3A8DA-ED1D-0C4A-8684-E7AEE8004D86}"/>
              </a:ext>
            </a:extLst>
          </p:cNvPr>
          <p:cNvSpPr>
            <a:spLocks noGrp="1"/>
          </p:cNvSpPr>
          <p:nvPr>
            <p:ph type="pic" sz="quarter" idx="12" hasCustomPrompt="1"/>
          </p:nvPr>
        </p:nvSpPr>
        <p:spPr>
          <a:xfrm>
            <a:off x="468313" y="1695449"/>
            <a:ext cx="1260000" cy="1530000"/>
          </a:xfrm>
          <a:prstGeom prst="rect">
            <a:avLst/>
          </a:prstGeom>
        </p:spPr>
        <p:txBody>
          <a:bodyPr>
            <a:normAutofit/>
          </a:bodyPr>
          <a:lstStyle>
            <a:lvl1pPr>
              <a:defRPr sz="1600"/>
            </a:lvl1pPr>
          </a:lstStyle>
          <a:p>
            <a:r>
              <a:rPr lang="en-US" dirty="0"/>
              <a:t>Picture</a:t>
            </a:r>
          </a:p>
        </p:txBody>
      </p:sp>
      <p:sp>
        <p:nvSpPr>
          <p:cNvPr id="11" name="Content Placeholder 10">
            <a:extLst>
              <a:ext uri="{FF2B5EF4-FFF2-40B4-BE49-F238E27FC236}">
                <a16:creationId xmlns:a16="http://schemas.microsoft.com/office/drawing/2014/main" id="{762CB09C-31C8-614F-B24A-9A3786649A44}"/>
              </a:ext>
            </a:extLst>
          </p:cNvPr>
          <p:cNvSpPr>
            <a:spLocks noGrp="1"/>
          </p:cNvSpPr>
          <p:nvPr>
            <p:ph sz="quarter" idx="13"/>
          </p:nvPr>
        </p:nvSpPr>
        <p:spPr>
          <a:xfrm>
            <a:off x="1866622" y="1695450"/>
            <a:ext cx="2034050" cy="876300"/>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p:txBody>
      </p:sp>
      <p:sp>
        <p:nvSpPr>
          <p:cNvPr id="17" name="Content Placeholder 10">
            <a:extLst>
              <a:ext uri="{FF2B5EF4-FFF2-40B4-BE49-F238E27FC236}">
                <a16:creationId xmlns:a16="http://schemas.microsoft.com/office/drawing/2014/main" id="{239C6967-6045-0C44-97DF-B68BCBD2BECB}"/>
              </a:ext>
            </a:extLst>
          </p:cNvPr>
          <p:cNvSpPr>
            <a:spLocks noGrp="1"/>
          </p:cNvSpPr>
          <p:nvPr>
            <p:ph sz="quarter" idx="19"/>
          </p:nvPr>
        </p:nvSpPr>
        <p:spPr>
          <a:xfrm>
            <a:off x="6652800" y="1695450"/>
            <a:ext cx="2034000" cy="876300"/>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p:txBody>
      </p:sp>
      <p:sp>
        <p:nvSpPr>
          <p:cNvPr id="9" name="Picture Placeholder 7">
            <a:extLst>
              <a:ext uri="{FF2B5EF4-FFF2-40B4-BE49-F238E27FC236}">
                <a16:creationId xmlns:a16="http://schemas.microsoft.com/office/drawing/2014/main" id="{AE0D42C3-D266-CB47-85C9-EBCBF9404DCF}"/>
              </a:ext>
            </a:extLst>
          </p:cNvPr>
          <p:cNvSpPr>
            <a:spLocks noGrp="1"/>
          </p:cNvSpPr>
          <p:nvPr>
            <p:ph type="pic" sz="quarter" idx="20" hasCustomPrompt="1"/>
          </p:nvPr>
        </p:nvSpPr>
        <p:spPr>
          <a:xfrm>
            <a:off x="5254491" y="1695449"/>
            <a:ext cx="1260000" cy="1530000"/>
          </a:xfrm>
          <a:prstGeom prst="rect">
            <a:avLst/>
          </a:prstGeom>
        </p:spPr>
        <p:txBody>
          <a:bodyPr>
            <a:normAutofit/>
          </a:bodyPr>
          <a:lstStyle>
            <a:lvl1pPr>
              <a:defRPr sz="1600"/>
            </a:lvl1pPr>
          </a:lstStyle>
          <a:p>
            <a:r>
              <a:rPr lang="en-US" dirty="0"/>
              <a:t>Picture</a:t>
            </a:r>
          </a:p>
        </p:txBody>
      </p:sp>
    </p:spTree>
    <p:extLst>
      <p:ext uri="{BB962C8B-B14F-4D97-AF65-F5344CB8AC3E}">
        <p14:creationId xmlns:p14="http://schemas.microsoft.com/office/powerpoint/2010/main" val="130525185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Key infomation box">
    <p:spTree>
      <p:nvGrpSpPr>
        <p:cNvPr id="1" name=""/>
        <p:cNvGrpSpPr/>
        <p:nvPr/>
      </p:nvGrpSpPr>
      <p:grpSpPr>
        <a:xfrm>
          <a:off x="0" y="0"/>
          <a:ext cx="0" cy="0"/>
          <a:chOff x="0" y="0"/>
          <a:chExt cx="0" cy="0"/>
        </a:xfrm>
      </p:grpSpPr>
      <p:pic>
        <p:nvPicPr>
          <p:cNvPr id="8" name="Picture 7" descr="A picture containing man, looking, sitting, ball&#10;&#10;Description automatically generated">
            <a:extLst>
              <a:ext uri="{FF2B5EF4-FFF2-40B4-BE49-F238E27FC236}">
                <a16:creationId xmlns:a16="http://schemas.microsoft.com/office/drawing/2014/main" id="{9075FD01-5A5C-E14D-9428-32B878809DE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467650"/>
            <a:ext cx="9144000" cy="2820041"/>
          </a:xfrm>
          <a:prstGeom prst="rect">
            <a:avLst/>
          </a:prstGeom>
        </p:spPr>
      </p:pic>
      <p:sp>
        <p:nvSpPr>
          <p:cNvPr id="2" name="Title 1">
            <a:extLst>
              <a:ext uri="{FF2B5EF4-FFF2-40B4-BE49-F238E27FC236}">
                <a16:creationId xmlns:a16="http://schemas.microsoft.com/office/drawing/2014/main" id="{C1F0535E-2EC2-0148-B339-0D57602CD82F}"/>
              </a:ext>
            </a:extLst>
          </p:cNvPr>
          <p:cNvSpPr>
            <a:spLocks noGrp="1"/>
          </p:cNvSpPr>
          <p:nvPr>
            <p:ph type="title" hasCustomPrompt="1"/>
          </p:nvPr>
        </p:nvSpPr>
        <p:spPr/>
        <p:txBody>
          <a:bodyPr/>
          <a:lstStyle/>
          <a:p>
            <a:r>
              <a:rPr lang="en-GB" dirty="0"/>
              <a:t>Click to edit Master title style</a:t>
            </a:r>
            <a:br>
              <a:rPr lang="en-GB" dirty="0"/>
            </a:br>
            <a:r>
              <a:rPr lang="en-US" dirty="0"/>
              <a:t>(maximum two lines)</a:t>
            </a:r>
          </a:p>
        </p:txBody>
      </p:sp>
      <p:sp>
        <p:nvSpPr>
          <p:cNvPr id="3" name="Footer Placeholder 2">
            <a:extLst>
              <a:ext uri="{FF2B5EF4-FFF2-40B4-BE49-F238E27FC236}">
                <a16:creationId xmlns:a16="http://schemas.microsoft.com/office/drawing/2014/main" id="{74056FE0-DE5F-314A-AE93-5A64327C81E7}"/>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0EA1664C-62EE-D642-AC40-E3DE60E43B6B}"/>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24" name="Text Placeholder 10">
            <a:extLst>
              <a:ext uri="{FF2B5EF4-FFF2-40B4-BE49-F238E27FC236}">
                <a16:creationId xmlns:a16="http://schemas.microsoft.com/office/drawing/2014/main" id="{1298C7B3-5B80-8941-9CF3-7EAA22FAE4BF}"/>
              </a:ext>
            </a:extLst>
          </p:cNvPr>
          <p:cNvSpPr>
            <a:spLocks noGrp="1"/>
          </p:cNvSpPr>
          <p:nvPr>
            <p:ph type="body" idx="12" hasCustomPrompt="1"/>
          </p:nvPr>
        </p:nvSpPr>
        <p:spPr>
          <a:xfrm>
            <a:off x="602469" y="1716727"/>
            <a:ext cx="2644275" cy="2380217"/>
          </a:xfrm>
          <a:custGeom>
            <a:avLst/>
            <a:gdLst>
              <a:gd name="connsiteX0" fmla="*/ 3 w 2436813"/>
              <a:gd name="connsiteY0" fmla="*/ 970797 h 2541587"/>
              <a:gd name="connsiteX1" fmla="*/ 1218407 w 2436813"/>
              <a:gd name="connsiteY1" fmla="*/ 0 h 2541587"/>
              <a:gd name="connsiteX2" fmla="*/ 2436810 w 2436813"/>
              <a:gd name="connsiteY2" fmla="*/ 970797 h 2541587"/>
              <a:gd name="connsiteX3" fmla="*/ 1971422 w 2436813"/>
              <a:gd name="connsiteY3" fmla="*/ 2541581 h 2541587"/>
              <a:gd name="connsiteX4" fmla="*/ 465391 w 2436813"/>
              <a:gd name="connsiteY4" fmla="*/ 2541581 h 2541587"/>
              <a:gd name="connsiteX5" fmla="*/ 3 w 2436813"/>
              <a:gd name="connsiteY5" fmla="*/ 970797 h 2541587"/>
              <a:gd name="connsiteX0" fmla="*/ 0 w 2521331"/>
              <a:gd name="connsiteY0" fmla="*/ 1378051 h 2541581"/>
              <a:gd name="connsiteX1" fmla="*/ 1302928 w 2521331"/>
              <a:gd name="connsiteY1" fmla="*/ 0 h 2541581"/>
              <a:gd name="connsiteX2" fmla="*/ 2521331 w 2521331"/>
              <a:gd name="connsiteY2" fmla="*/ 970797 h 2541581"/>
              <a:gd name="connsiteX3" fmla="*/ 2055943 w 2521331"/>
              <a:gd name="connsiteY3" fmla="*/ 2541581 h 2541581"/>
              <a:gd name="connsiteX4" fmla="*/ 549912 w 2521331"/>
              <a:gd name="connsiteY4" fmla="*/ 2541581 h 2541581"/>
              <a:gd name="connsiteX5" fmla="*/ 0 w 2521331"/>
              <a:gd name="connsiteY5" fmla="*/ 1378051 h 2541581"/>
              <a:gd name="connsiteX0" fmla="*/ 0 w 2521331"/>
              <a:gd name="connsiteY0" fmla="*/ 1378051 h 2564633"/>
              <a:gd name="connsiteX1" fmla="*/ 1302928 w 2521331"/>
              <a:gd name="connsiteY1" fmla="*/ 0 h 2564633"/>
              <a:gd name="connsiteX2" fmla="*/ 2521331 w 2521331"/>
              <a:gd name="connsiteY2" fmla="*/ 970797 h 2564633"/>
              <a:gd name="connsiteX3" fmla="*/ 2055943 w 2521331"/>
              <a:gd name="connsiteY3" fmla="*/ 2541581 h 2564633"/>
              <a:gd name="connsiteX4" fmla="*/ 680541 w 2521331"/>
              <a:gd name="connsiteY4" fmla="*/ 2564633 h 2564633"/>
              <a:gd name="connsiteX5" fmla="*/ 0 w 2521331"/>
              <a:gd name="connsiteY5" fmla="*/ 1378051 h 2564633"/>
              <a:gd name="connsiteX0" fmla="*/ 0 w 2521331"/>
              <a:gd name="connsiteY0" fmla="*/ 1378051 h 2564633"/>
              <a:gd name="connsiteX1" fmla="*/ 1302928 w 2521331"/>
              <a:gd name="connsiteY1" fmla="*/ 0 h 2564633"/>
              <a:gd name="connsiteX2" fmla="*/ 2521331 w 2521331"/>
              <a:gd name="connsiteY2" fmla="*/ 970797 h 2564633"/>
              <a:gd name="connsiteX3" fmla="*/ 1971418 w 2521331"/>
              <a:gd name="connsiteY3" fmla="*/ 2549265 h 2564633"/>
              <a:gd name="connsiteX4" fmla="*/ 680541 w 2521331"/>
              <a:gd name="connsiteY4" fmla="*/ 2564633 h 2564633"/>
              <a:gd name="connsiteX5" fmla="*/ 0 w 2521331"/>
              <a:gd name="connsiteY5" fmla="*/ 1378051 h 2564633"/>
              <a:gd name="connsiteX0" fmla="*/ 0 w 2644275"/>
              <a:gd name="connsiteY0" fmla="*/ 1378051 h 2564633"/>
              <a:gd name="connsiteX1" fmla="*/ 1302928 w 2644275"/>
              <a:gd name="connsiteY1" fmla="*/ 0 h 2564633"/>
              <a:gd name="connsiteX2" fmla="*/ 2644275 w 2644275"/>
              <a:gd name="connsiteY2" fmla="*/ 1354999 h 2564633"/>
              <a:gd name="connsiteX3" fmla="*/ 1971418 w 2644275"/>
              <a:gd name="connsiteY3" fmla="*/ 2549265 h 2564633"/>
              <a:gd name="connsiteX4" fmla="*/ 680541 w 2644275"/>
              <a:gd name="connsiteY4" fmla="*/ 2564633 h 2564633"/>
              <a:gd name="connsiteX5" fmla="*/ 0 w 2644275"/>
              <a:gd name="connsiteY5" fmla="*/ 1378051 h 2564633"/>
              <a:gd name="connsiteX0" fmla="*/ 0 w 2644275"/>
              <a:gd name="connsiteY0" fmla="*/ 1193635 h 2380217"/>
              <a:gd name="connsiteX1" fmla="*/ 1963755 w 2644275"/>
              <a:gd name="connsiteY1" fmla="*/ 0 h 2380217"/>
              <a:gd name="connsiteX2" fmla="*/ 2644275 w 2644275"/>
              <a:gd name="connsiteY2" fmla="*/ 1170583 h 2380217"/>
              <a:gd name="connsiteX3" fmla="*/ 1971418 w 2644275"/>
              <a:gd name="connsiteY3" fmla="*/ 2364849 h 2380217"/>
              <a:gd name="connsiteX4" fmla="*/ 680541 w 2644275"/>
              <a:gd name="connsiteY4" fmla="*/ 2380217 h 2380217"/>
              <a:gd name="connsiteX5" fmla="*/ 0 w 2644275"/>
              <a:gd name="connsiteY5" fmla="*/ 1193635 h 2380217"/>
              <a:gd name="connsiteX0" fmla="*/ 0 w 2644275"/>
              <a:gd name="connsiteY0" fmla="*/ 1193635 h 2380217"/>
              <a:gd name="connsiteX1" fmla="*/ 1472220 w 2644275"/>
              <a:gd name="connsiteY1" fmla="*/ 296490 h 2380217"/>
              <a:gd name="connsiteX2" fmla="*/ 1963755 w 2644275"/>
              <a:gd name="connsiteY2" fmla="*/ 0 h 2380217"/>
              <a:gd name="connsiteX3" fmla="*/ 2644275 w 2644275"/>
              <a:gd name="connsiteY3" fmla="*/ 1170583 h 2380217"/>
              <a:gd name="connsiteX4" fmla="*/ 1971418 w 2644275"/>
              <a:gd name="connsiteY4" fmla="*/ 2364849 h 2380217"/>
              <a:gd name="connsiteX5" fmla="*/ 680541 w 2644275"/>
              <a:gd name="connsiteY5" fmla="*/ 2380217 h 2380217"/>
              <a:gd name="connsiteX6" fmla="*/ 0 w 2644275"/>
              <a:gd name="connsiteY6" fmla="*/ 1193635 h 2380217"/>
              <a:gd name="connsiteX0" fmla="*/ 0 w 2644275"/>
              <a:gd name="connsiteY0" fmla="*/ 1193635 h 2380217"/>
              <a:gd name="connsiteX1" fmla="*/ 680765 w 2644275"/>
              <a:gd name="connsiteY1" fmla="*/ 12181 h 2380217"/>
              <a:gd name="connsiteX2" fmla="*/ 1963755 w 2644275"/>
              <a:gd name="connsiteY2" fmla="*/ 0 h 2380217"/>
              <a:gd name="connsiteX3" fmla="*/ 2644275 w 2644275"/>
              <a:gd name="connsiteY3" fmla="*/ 1170583 h 2380217"/>
              <a:gd name="connsiteX4" fmla="*/ 1971418 w 2644275"/>
              <a:gd name="connsiteY4" fmla="*/ 2364849 h 2380217"/>
              <a:gd name="connsiteX5" fmla="*/ 680541 w 2644275"/>
              <a:gd name="connsiteY5" fmla="*/ 2380217 h 2380217"/>
              <a:gd name="connsiteX6" fmla="*/ 0 w 2644275"/>
              <a:gd name="connsiteY6" fmla="*/ 1193635 h 23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4275" h="2380217">
                <a:moveTo>
                  <a:pt x="0" y="1193635"/>
                </a:moveTo>
                <a:lnTo>
                  <a:pt x="680765" y="12181"/>
                </a:lnTo>
                <a:lnTo>
                  <a:pt x="1963755" y="0"/>
                </a:lnTo>
                <a:lnTo>
                  <a:pt x="2644275" y="1170583"/>
                </a:lnTo>
                <a:lnTo>
                  <a:pt x="1971418" y="2364849"/>
                </a:lnTo>
                <a:lnTo>
                  <a:pt x="680541" y="2380217"/>
                </a:lnTo>
                <a:lnTo>
                  <a:pt x="0" y="1193635"/>
                </a:lnTo>
                <a:close/>
              </a:path>
            </a:pathLst>
          </a:custGeom>
          <a:noFill/>
        </p:spPr>
        <p:txBody>
          <a:bodyPr lIns="180000" tIns="180000" rIns="180000" bIns="180000" anchor="ctr">
            <a:normAutofit/>
          </a:bodyPr>
          <a:lstStyle>
            <a:lvl1pPr algn="ctr">
              <a:defRPr sz="1800">
                <a:solidFill>
                  <a:schemeClr val="tx1"/>
                </a:solidFill>
              </a:defRPr>
            </a:lvl1pPr>
          </a:lstStyle>
          <a:p>
            <a:pPr lvl="0"/>
            <a:r>
              <a:rPr lang="en-GB" dirty="0"/>
              <a:t>Click to edit</a:t>
            </a:r>
            <a:br>
              <a:rPr lang="en-GB" dirty="0"/>
            </a:br>
            <a:r>
              <a:rPr lang="en-GB" dirty="0"/>
              <a:t>key information</a:t>
            </a:r>
            <a:br>
              <a:rPr lang="en-GB" dirty="0"/>
            </a:br>
            <a:r>
              <a:rPr lang="en-GB" dirty="0"/>
              <a:t>text box</a:t>
            </a:r>
            <a:endParaRPr lang="en-US" dirty="0"/>
          </a:p>
        </p:txBody>
      </p:sp>
      <p:sp>
        <p:nvSpPr>
          <p:cNvPr id="9" name="Text Placeholder 10">
            <a:extLst>
              <a:ext uri="{FF2B5EF4-FFF2-40B4-BE49-F238E27FC236}">
                <a16:creationId xmlns:a16="http://schemas.microsoft.com/office/drawing/2014/main" id="{DA91D51C-6B6D-7644-A97E-6E2EC5D07B0C}"/>
              </a:ext>
            </a:extLst>
          </p:cNvPr>
          <p:cNvSpPr>
            <a:spLocks noGrp="1"/>
          </p:cNvSpPr>
          <p:nvPr>
            <p:ph type="body" idx="15" hasCustomPrompt="1"/>
          </p:nvPr>
        </p:nvSpPr>
        <p:spPr>
          <a:xfrm>
            <a:off x="3245776" y="1716727"/>
            <a:ext cx="2644275" cy="2380217"/>
          </a:xfrm>
          <a:custGeom>
            <a:avLst/>
            <a:gdLst>
              <a:gd name="connsiteX0" fmla="*/ 3 w 2436813"/>
              <a:gd name="connsiteY0" fmla="*/ 970797 h 2541587"/>
              <a:gd name="connsiteX1" fmla="*/ 1218407 w 2436813"/>
              <a:gd name="connsiteY1" fmla="*/ 0 h 2541587"/>
              <a:gd name="connsiteX2" fmla="*/ 2436810 w 2436813"/>
              <a:gd name="connsiteY2" fmla="*/ 970797 h 2541587"/>
              <a:gd name="connsiteX3" fmla="*/ 1971422 w 2436813"/>
              <a:gd name="connsiteY3" fmla="*/ 2541581 h 2541587"/>
              <a:gd name="connsiteX4" fmla="*/ 465391 w 2436813"/>
              <a:gd name="connsiteY4" fmla="*/ 2541581 h 2541587"/>
              <a:gd name="connsiteX5" fmla="*/ 3 w 2436813"/>
              <a:gd name="connsiteY5" fmla="*/ 970797 h 2541587"/>
              <a:gd name="connsiteX0" fmla="*/ 0 w 2521331"/>
              <a:gd name="connsiteY0" fmla="*/ 1378051 h 2541581"/>
              <a:gd name="connsiteX1" fmla="*/ 1302928 w 2521331"/>
              <a:gd name="connsiteY1" fmla="*/ 0 h 2541581"/>
              <a:gd name="connsiteX2" fmla="*/ 2521331 w 2521331"/>
              <a:gd name="connsiteY2" fmla="*/ 970797 h 2541581"/>
              <a:gd name="connsiteX3" fmla="*/ 2055943 w 2521331"/>
              <a:gd name="connsiteY3" fmla="*/ 2541581 h 2541581"/>
              <a:gd name="connsiteX4" fmla="*/ 549912 w 2521331"/>
              <a:gd name="connsiteY4" fmla="*/ 2541581 h 2541581"/>
              <a:gd name="connsiteX5" fmla="*/ 0 w 2521331"/>
              <a:gd name="connsiteY5" fmla="*/ 1378051 h 2541581"/>
              <a:gd name="connsiteX0" fmla="*/ 0 w 2521331"/>
              <a:gd name="connsiteY0" fmla="*/ 1378051 h 2564633"/>
              <a:gd name="connsiteX1" fmla="*/ 1302928 w 2521331"/>
              <a:gd name="connsiteY1" fmla="*/ 0 h 2564633"/>
              <a:gd name="connsiteX2" fmla="*/ 2521331 w 2521331"/>
              <a:gd name="connsiteY2" fmla="*/ 970797 h 2564633"/>
              <a:gd name="connsiteX3" fmla="*/ 2055943 w 2521331"/>
              <a:gd name="connsiteY3" fmla="*/ 2541581 h 2564633"/>
              <a:gd name="connsiteX4" fmla="*/ 680541 w 2521331"/>
              <a:gd name="connsiteY4" fmla="*/ 2564633 h 2564633"/>
              <a:gd name="connsiteX5" fmla="*/ 0 w 2521331"/>
              <a:gd name="connsiteY5" fmla="*/ 1378051 h 2564633"/>
              <a:gd name="connsiteX0" fmla="*/ 0 w 2521331"/>
              <a:gd name="connsiteY0" fmla="*/ 1378051 h 2564633"/>
              <a:gd name="connsiteX1" fmla="*/ 1302928 w 2521331"/>
              <a:gd name="connsiteY1" fmla="*/ 0 h 2564633"/>
              <a:gd name="connsiteX2" fmla="*/ 2521331 w 2521331"/>
              <a:gd name="connsiteY2" fmla="*/ 970797 h 2564633"/>
              <a:gd name="connsiteX3" fmla="*/ 1971418 w 2521331"/>
              <a:gd name="connsiteY3" fmla="*/ 2549265 h 2564633"/>
              <a:gd name="connsiteX4" fmla="*/ 680541 w 2521331"/>
              <a:gd name="connsiteY4" fmla="*/ 2564633 h 2564633"/>
              <a:gd name="connsiteX5" fmla="*/ 0 w 2521331"/>
              <a:gd name="connsiteY5" fmla="*/ 1378051 h 2564633"/>
              <a:gd name="connsiteX0" fmla="*/ 0 w 2644275"/>
              <a:gd name="connsiteY0" fmla="*/ 1378051 h 2564633"/>
              <a:gd name="connsiteX1" fmla="*/ 1302928 w 2644275"/>
              <a:gd name="connsiteY1" fmla="*/ 0 h 2564633"/>
              <a:gd name="connsiteX2" fmla="*/ 2644275 w 2644275"/>
              <a:gd name="connsiteY2" fmla="*/ 1354999 h 2564633"/>
              <a:gd name="connsiteX3" fmla="*/ 1971418 w 2644275"/>
              <a:gd name="connsiteY3" fmla="*/ 2549265 h 2564633"/>
              <a:gd name="connsiteX4" fmla="*/ 680541 w 2644275"/>
              <a:gd name="connsiteY4" fmla="*/ 2564633 h 2564633"/>
              <a:gd name="connsiteX5" fmla="*/ 0 w 2644275"/>
              <a:gd name="connsiteY5" fmla="*/ 1378051 h 2564633"/>
              <a:gd name="connsiteX0" fmla="*/ 0 w 2644275"/>
              <a:gd name="connsiteY0" fmla="*/ 1193635 h 2380217"/>
              <a:gd name="connsiteX1" fmla="*/ 1963755 w 2644275"/>
              <a:gd name="connsiteY1" fmla="*/ 0 h 2380217"/>
              <a:gd name="connsiteX2" fmla="*/ 2644275 w 2644275"/>
              <a:gd name="connsiteY2" fmla="*/ 1170583 h 2380217"/>
              <a:gd name="connsiteX3" fmla="*/ 1971418 w 2644275"/>
              <a:gd name="connsiteY3" fmla="*/ 2364849 h 2380217"/>
              <a:gd name="connsiteX4" fmla="*/ 680541 w 2644275"/>
              <a:gd name="connsiteY4" fmla="*/ 2380217 h 2380217"/>
              <a:gd name="connsiteX5" fmla="*/ 0 w 2644275"/>
              <a:gd name="connsiteY5" fmla="*/ 1193635 h 2380217"/>
              <a:gd name="connsiteX0" fmla="*/ 0 w 2644275"/>
              <a:gd name="connsiteY0" fmla="*/ 1193635 h 2380217"/>
              <a:gd name="connsiteX1" fmla="*/ 1472220 w 2644275"/>
              <a:gd name="connsiteY1" fmla="*/ 296490 h 2380217"/>
              <a:gd name="connsiteX2" fmla="*/ 1963755 w 2644275"/>
              <a:gd name="connsiteY2" fmla="*/ 0 h 2380217"/>
              <a:gd name="connsiteX3" fmla="*/ 2644275 w 2644275"/>
              <a:gd name="connsiteY3" fmla="*/ 1170583 h 2380217"/>
              <a:gd name="connsiteX4" fmla="*/ 1971418 w 2644275"/>
              <a:gd name="connsiteY4" fmla="*/ 2364849 h 2380217"/>
              <a:gd name="connsiteX5" fmla="*/ 680541 w 2644275"/>
              <a:gd name="connsiteY5" fmla="*/ 2380217 h 2380217"/>
              <a:gd name="connsiteX6" fmla="*/ 0 w 2644275"/>
              <a:gd name="connsiteY6" fmla="*/ 1193635 h 2380217"/>
              <a:gd name="connsiteX0" fmla="*/ 0 w 2644275"/>
              <a:gd name="connsiteY0" fmla="*/ 1193635 h 2380217"/>
              <a:gd name="connsiteX1" fmla="*/ 680765 w 2644275"/>
              <a:gd name="connsiteY1" fmla="*/ 12181 h 2380217"/>
              <a:gd name="connsiteX2" fmla="*/ 1963755 w 2644275"/>
              <a:gd name="connsiteY2" fmla="*/ 0 h 2380217"/>
              <a:gd name="connsiteX3" fmla="*/ 2644275 w 2644275"/>
              <a:gd name="connsiteY3" fmla="*/ 1170583 h 2380217"/>
              <a:gd name="connsiteX4" fmla="*/ 1971418 w 2644275"/>
              <a:gd name="connsiteY4" fmla="*/ 2364849 h 2380217"/>
              <a:gd name="connsiteX5" fmla="*/ 680541 w 2644275"/>
              <a:gd name="connsiteY5" fmla="*/ 2380217 h 2380217"/>
              <a:gd name="connsiteX6" fmla="*/ 0 w 2644275"/>
              <a:gd name="connsiteY6" fmla="*/ 1193635 h 23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4275" h="2380217">
                <a:moveTo>
                  <a:pt x="0" y="1193635"/>
                </a:moveTo>
                <a:lnTo>
                  <a:pt x="680765" y="12181"/>
                </a:lnTo>
                <a:lnTo>
                  <a:pt x="1963755" y="0"/>
                </a:lnTo>
                <a:lnTo>
                  <a:pt x="2644275" y="1170583"/>
                </a:lnTo>
                <a:lnTo>
                  <a:pt x="1971418" y="2364849"/>
                </a:lnTo>
                <a:lnTo>
                  <a:pt x="680541" y="2380217"/>
                </a:lnTo>
                <a:lnTo>
                  <a:pt x="0" y="1193635"/>
                </a:lnTo>
                <a:close/>
              </a:path>
            </a:pathLst>
          </a:custGeom>
          <a:noFill/>
        </p:spPr>
        <p:txBody>
          <a:bodyPr lIns="180000" tIns="180000" rIns="180000" bIns="180000" anchor="ctr">
            <a:normAutofit/>
          </a:bodyPr>
          <a:lstStyle>
            <a:lvl1pPr algn="ctr">
              <a:defRPr sz="1800">
                <a:solidFill>
                  <a:schemeClr val="tx1"/>
                </a:solidFill>
              </a:defRPr>
            </a:lvl1pPr>
          </a:lstStyle>
          <a:p>
            <a:pPr lvl="0"/>
            <a:r>
              <a:rPr lang="en-GB" dirty="0"/>
              <a:t>Click to edit</a:t>
            </a:r>
            <a:br>
              <a:rPr lang="en-GB" dirty="0"/>
            </a:br>
            <a:r>
              <a:rPr lang="en-GB" dirty="0"/>
              <a:t>key information</a:t>
            </a:r>
            <a:br>
              <a:rPr lang="en-GB" dirty="0"/>
            </a:br>
            <a:r>
              <a:rPr lang="en-GB" dirty="0"/>
              <a:t>text box</a:t>
            </a:r>
            <a:endParaRPr lang="en-US" dirty="0"/>
          </a:p>
        </p:txBody>
      </p:sp>
      <p:sp>
        <p:nvSpPr>
          <p:cNvPr id="10" name="Text Placeholder 10">
            <a:extLst>
              <a:ext uri="{FF2B5EF4-FFF2-40B4-BE49-F238E27FC236}">
                <a16:creationId xmlns:a16="http://schemas.microsoft.com/office/drawing/2014/main" id="{27CBF6D0-0429-D148-8877-D75DF73F87F3}"/>
              </a:ext>
            </a:extLst>
          </p:cNvPr>
          <p:cNvSpPr>
            <a:spLocks noGrp="1"/>
          </p:cNvSpPr>
          <p:nvPr>
            <p:ph type="body" idx="16" hasCustomPrompt="1"/>
          </p:nvPr>
        </p:nvSpPr>
        <p:spPr>
          <a:xfrm>
            <a:off x="5897258" y="1716727"/>
            <a:ext cx="2644275" cy="2380217"/>
          </a:xfrm>
          <a:custGeom>
            <a:avLst/>
            <a:gdLst>
              <a:gd name="connsiteX0" fmla="*/ 3 w 2436813"/>
              <a:gd name="connsiteY0" fmla="*/ 970797 h 2541587"/>
              <a:gd name="connsiteX1" fmla="*/ 1218407 w 2436813"/>
              <a:gd name="connsiteY1" fmla="*/ 0 h 2541587"/>
              <a:gd name="connsiteX2" fmla="*/ 2436810 w 2436813"/>
              <a:gd name="connsiteY2" fmla="*/ 970797 h 2541587"/>
              <a:gd name="connsiteX3" fmla="*/ 1971422 w 2436813"/>
              <a:gd name="connsiteY3" fmla="*/ 2541581 h 2541587"/>
              <a:gd name="connsiteX4" fmla="*/ 465391 w 2436813"/>
              <a:gd name="connsiteY4" fmla="*/ 2541581 h 2541587"/>
              <a:gd name="connsiteX5" fmla="*/ 3 w 2436813"/>
              <a:gd name="connsiteY5" fmla="*/ 970797 h 2541587"/>
              <a:gd name="connsiteX0" fmla="*/ 0 w 2521331"/>
              <a:gd name="connsiteY0" fmla="*/ 1378051 h 2541581"/>
              <a:gd name="connsiteX1" fmla="*/ 1302928 w 2521331"/>
              <a:gd name="connsiteY1" fmla="*/ 0 h 2541581"/>
              <a:gd name="connsiteX2" fmla="*/ 2521331 w 2521331"/>
              <a:gd name="connsiteY2" fmla="*/ 970797 h 2541581"/>
              <a:gd name="connsiteX3" fmla="*/ 2055943 w 2521331"/>
              <a:gd name="connsiteY3" fmla="*/ 2541581 h 2541581"/>
              <a:gd name="connsiteX4" fmla="*/ 549912 w 2521331"/>
              <a:gd name="connsiteY4" fmla="*/ 2541581 h 2541581"/>
              <a:gd name="connsiteX5" fmla="*/ 0 w 2521331"/>
              <a:gd name="connsiteY5" fmla="*/ 1378051 h 2541581"/>
              <a:gd name="connsiteX0" fmla="*/ 0 w 2521331"/>
              <a:gd name="connsiteY0" fmla="*/ 1378051 h 2564633"/>
              <a:gd name="connsiteX1" fmla="*/ 1302928 w 2521331"/>
              <a:gd name="connsiteY1" fmla="*/ 0 h 2564633"/>
              <a:gd name="connsiteX2" fmla="*/ 2521331 w 2521331"/>
              <a:gd name="connsiteY2" fmla="*/ 970797 h 2564633"/>
              <a:gd name="connsiteX3" fmla="*/ 2055943 w 2521331"/>
              <a:gd name="connsiteY3" fmla="*/ 2541581 h 2564633"/>
              <a:gd name="connsiteX4" fmla="*/ 680541 w 2521331"/>
              <a:gd name="connsiteY4" fmla="*/ 2564633 h 2564633"/>
              <a:gd name="connsiteX5" fmla="*/ 0 w 2521331"/>
              <a:gd name="connsiteY5" fmla="*/ 1378051 h 2564633"/>
              <a:gd name="connsiteX0" fmla="*/ 0 w 2521331"/>
              <a:gd name="connsiteY0" fmla="*/ 1378051 h 2564633"/>
              <a:gd name="connsiteX1" fmla="*/ 1302928 w 2521331"/>
              <a:gd name="connsiteY1" fmla="*/ 0 h 2564633"/>
              <a:gd name="connsiteX2" fmla="*/ 2521331 w 2521331"/>
              <a:gd name="connsiteY2" fmla="*/ 970797 h 2564633"/>
              <a:gd name="connsiteX3" fmla="*/ 1971418 w 2521331"/>
              <a:gd name="connsiteY3" fmla="*/ 2549265 h 2564633"/>
              <a:gd name="connsiteX4" fmla="*/ 680541 w 2521331"/>
              <a:gd name="connsiteY4" fmla="*/ 2564633 h 2564633"/>
              <a:gd name="connsiteX5" fmla="*/ 0 w 2521331"/>
              <a:gd name="connsiteY5" fmla="*/ 1378051 h 2564633"/>
              <a:gd name="connsiteX0" fmla="*/ 0 w 2644275"/>
              <a:gd name="connsiteY0" fmla="*/ 1378051 h 2564633"/>
              <a:gd name="connsiteX1" fmla="*/ 1302928 w 2644275"/>
              <a:gd name="connsiteY1" fmla="*/ 0 h 2564633"/>
              <a:gd name="connsiteX2" fmla="*/ 2644275 w 2644275"/>
              <a:gd name="connsiteY2" fmla="*/ 1354999 h 2564633"/>
              <a:gd name="connsiteX3" fmla="*/ 1971418 w 2644275"/>
              <a:gd name="connsiteY3" fmla="*/ 2549265 h 2564633"/>
              <a:gd name="connsiteX4" fmla="*/ 680541 w 2644275"/>
              <a:gd name="connsiteY4" fmla="*/ 2564633 h 2564633"/>
              <a:gd name="connsiteX5" fmla="*/ 0 w 2644275"/>
              <a:gd name="connsiteY5" fmla="*/ 1378051 h 2564633"/>
              <a:gd name="connsiteX0" fmla="*/ 0 w 2644275"/>
              <a:gd name="connsiteY0" fmla="*/ 1193635 h 2380217"/>
              <a:gd name="connsiteX1" fmla="*/ 1963755 w 2644275"/>
              <a:gd name="connsiteY1" fmla="*/ 0 h 2380217"/>
              <a:gd name="connsiteX2" fmla="*/ 2644275 w 2644275"/>
              <a:gd name="connsiteY2" fmla="*/ 1170583 h 2380217"/>
              <a:gd name="connsiteX3" fmla="*/ 1971418 w 2644275"/>
              <a:gd name="connsiteY3" fmla="*/ 2364849 h 2380217"/>
              <a:gd name="connsiteX4" fmla="*/ 680541 w 2644275"/>
              <a:gd name="connsiteY4" fmla="*/ 2380217 h 2380217"/>
              <a:gd name="connsiteX5" fmla="*/ 0 w 2644275"/>
              <a:gd name="connsiteY5" fmla="*/ 1193635 h 2380217"/>
              <a:gd name="connsiteX0" fmla="*/ 0 w 2644275"/>
              <a:gd name="connsiteY0" fmla="*/ 1193635 h 2380217"/>
              <a:gd name="connsiteX1" fmla="*/ 1472220 w 2644275"/>
              <a:gd name="connsiteY1" fmla="*/ 296490 h 2380217"/>
              <a:gd name="connsiteX2" fmla="*/ 1963755 w 2644275"/>
              <a:gd name="connsiteY2" fmla="*/ 0 h 2380217"/>
              <a:gd name="connsiteX3" fmla="*/ 2644275 w 2644275"/>
              <a:gd name="connsiteY3" fmla="*/ 1170583 h 2380217"/>
              <a:gd name="connsiteX4" fmla="*/ 1971418 w 2644275"/>
              <a:gd name="connsiteY4" fmla="*/ 2364849 h 2380217"/>
              <a:gd name="connsiteX5" fmla="*/ 680541 w 2644275"/>
              <a:gd name="connsiteY5" fmla="*/ 2380217 h 2380217"/>
              <a:gd name="connsiteX6" fmla="*/ 0 w 2644275"/>
              <a:gd name="connsiteY6" fmla="*/ 1193635 h 2380217"/>
              <a:gd name="connsiteX0" fmla="*/ 0 w 2644275"/>
              <a:gd name="connsiteY0" fmla="*/ 1193635 h 2380217"/>
              <a:gd name="connsiteX1" fmla="*/ 680765 w 2644275"/>
              <a:gd name="connsiteY1" fmla="*/ 12181 h 2380217"/>
              <a:gd name="connsiteX2" fmla="*/ 1963755 w 2644275"/>
              <a:gd name="connsiteY2" fmla="*/ 0 h 2380217"/>
              <a:gd name="connsiteX3" fmla="*/ 2644275 w 2644275"/>
              <a:gd name="connsiteY3" fmla="*/ 1170583 h 2380217"/>
              <a:gd name="connsiteX4" fmla="*/ 1971418 w 2644275"/>
              <a:gd name="connsiteY4" fmla="*/ 2364849 h 2380217"/>
              <a:gd name="connsiteX5" fmla="*/ 680541 w 2644275"/>
              <a:gd name="connsiteY5" fmla="*/ 2380217 h 2380217"/>
              <a:gd name="connsiteX6" fmla="*/ 0 w 2644275"/>
              <a:gd name="connsiteY6" fmla="*/ 1193635 h 23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4275" h="2380217">
                <a:moveTo>
                  <a:pt x="0" y="1193635"/>
                </a:moveTo>
                <a:lnTo>
                  <a:pt x="680765" y="12181"/>
                </a:lnTo>
                <a:lnTo>
                  <a:pt x="1963755" y="0"/>
                </a:lnTo>
                <a:lnTo>
                  <a:pt x="2644275" y="1170583"/>
                </a:lnTo>
                <a:lnTo>
                  <a:pt x="1971418" y="2364849"/>
                </a:lnTo>
                <a:lnTo>
                  <a:pt x="680541" y="2380217"/>
                </a:lnTo>
                <a:lnTo>
                  <a:pt x="0" y="1193635"/>
                </a:lnTo>
                <a:close/>
              </a:path>
            </a:pathLst>
          </a:custGeom>
          <a:noFill/>
        </p:spPr>
        <p:txBody>
          <a:bodyPr lIns="180000" tIns="180000" rIns="180000" bIns="180000" anchor="ctr">
            <a:normAutofit/>
          </a:bodyPr>
          <a:lstStyle>
            <a:lvl1pPr algn="ctr">
              <a:defRPr sz="1800">
                <a:solidFill>
                  <a:schemeClr val="tx1"/>
                </a:solidFill>
              </a:defRPr>
            </a:lvl1pPr>
          </a:lstStyle>
          <a:p>
            <a:pPr lvl="0"/>
            <a:r>
              <a:rPr lang="en-GB" dirty="0"/>
              <a:t>Click to edit</a:t>
            </a:r>
            <a:br>
              <a:rPr lang="en-GB" dirty="0"/>
            </a:br>
            <a:r>
              <a:rPr lang="en-GB" dirty="0"/>
              <a:t>key information</a:t>
            </a:r>
            <a:br>
              <a:rPr lang="en-GB" dirty="0"/>
            </a:br>
            <a:r>
              <a:rPr lang="en-GB" dirty="0"/>
              <a:t>text box</a:t>
            </a:r>
            <a:endParaRPr lang="en-US" dirty="0"/>
          </a:p>
        </p:txBody>
      </p:sp>
    </p:spTree>
    <p:extLst>
      <p:ext uri="{BB962C8B-B14F-4D97-AF65-F5344CB8AC3E}">
        <p14:creationId xmlns:p14="http://schemas.microsoft.com/office/powerpoint/2010/main" val="349294017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th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8F77-56C3-2A49-853E-73208F6F8644}"/>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398321A2-F568-8E45-8BB9-FF4270F494B9}"/>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90D200AC-B7F9-3543-A9E4-0D3EEC8D217F}"/>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8" name="Picture Placeholder 7">
            <a:extLst>
              <a:ext uri="{FF2B5EF4-FFF2-40B4-BE49-F238E27FC236}">
                <a16:creationId xmlns:a16="http://schemas.microsoft.com/office/drawing/2014/main" id="{C8E3A8DA-ED1D-0C4A-8684-E7AEE8004D86}"/>
              </a:ext>
            </a:extLst>
          </p:cNvPr>
          <p:cNvSpPr>
            <a:spLocks noGrp="1"/>
          </p:cNvSpPr>
          <p:nvPr>
            <p:ph type="pic" sz="quarter" idx="12" hasCustomPrompt="1"/>
          </p:nvPr>
        </p:nvSpPr>
        <p:spPr>
          <a:xfrm>
            <a:off x="468313" y="1695449"/>
            <a:ext cx="1260000" cy="1530000"/>
          </a:xfrm>
          <a:prstGeom prst="rect">
            <a:avLst/>
          </a:prstGeom>
        </p:spPr>
        <p:txBody>
          <a:bodyPr>
            <a:normAutofit/>
          </a:bodyPr>
          <a:lstStyle>
            <a:lvl1pPr>
              <a:defRPr sz="1600"/>
            </a:lvl1pPr>
          </a:lstStyle>
          <a:p>
            <a:r>
              <a:rPr lang="en-US" dirty="0"/>
              <a:t>Picture</a:t>
            </a:r>
          </a:p>
        </p:txBody>
      </p:sp>
      <p:sp>
        <p:nvSpPr>
          <p:cNvPr id="11" name="Content Placeholder 10">
            <a:extLst>
              <a:ext uri="{FF2B5EF4-FFF2-40B4-BE49-F238E27FC236}">
                <a16:creationId xmlns:a16="http://schemas.microsoft.com/office/drawing/2014/main" id="{762CB09C-31C8-614F-B24A-9A3786649A44}"/>
              </a:ext>
            </a:extLst>
          </p:cNvPr>
          <p:cNvSpPr>
            <a:spLocks noGrp="1"/>
          </p:cNvSpPr>
          <p:nvPr>
            <p:ph sz="quarter" idx="13"/>
          </p:nvPr>
        </p:nvSpPr>
        <p:spPr>
          <a:xfrm>
            <a:off x="1866622" y="1695450"/>
            <a:ext cx="2034050" cy="876300"/>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p:txBody>
      </p:sp>
      <p:sp>
        <p:nvSpPr>
          <p:cNvPr id="17" name="Content Placeholder 10">
            <a:extLst>
              <a:ext uri="{FF2B5EF4-FFF2-40B4-BE49-F238E27FC236}">
                <a16:creationId xmlns:a16="http://schemas.microsoft.com/office/drawing/2014/main" id="{239C6967-6045-0C44-97DF-B68BCBD2BECB}"/>
              </a:ext>
            </a:extLst>
          </p:cNvPr>
          <p:cNvSpPr>
            <a:spLocks noGrp="1"/>
          </p:cNvSpPr>
          <p:nvPr>
            <p:ph sz="quarter" idx="19"/>
          </p:nvPr>
        </p:nvSpPr>
        <p:spPr>
          <a:xfrm>
            <a:off x="6652800" y="1695450"/>
            <a:ext cx="2034000" cy="876300"/>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p:txBody>
      </p:sp>
      <p:sp>
        <p:nvSpPr>
          <p:cNvPr id="9" name="Picture Placeholder 7">
            <a:extLst>
              <a:ext uri="{FF2B5EF4-FFF2-40B4-BE49-F238E27FC236}">
                <a16:creationId xmlns:a16="http://schemas.microsoft.com/office/drawing/2014/main" id="{AE0D42C3-D266-CB47-85C9-EBCBF9404DCF}"/>
              </a:ext>
            </a:extLst>
          </p:cNvPr>
          <p:cNvSpPr>
            <a:spLocks noGrp="1"/>
          </p:cNvSpPr>
          <p:nvPr>
            <p:ph type="pic" sz="quarter" idx="20" hasCustomPrompt="1"/>
          </p:nvPr>
        </p:nvSpPr>
        <p:spPr>
          <a:xfrm>
            <a:off x="5254491" y="1695449"/>
            <a:ext cx="1260000" cy="1530000"/>
          </a:xfrm>
          <a:prstGeom prst="rect">
            <a:avLst/>
          </a:prstGeom>
        </p:spPr>
        <p:txBody>
          <a:bodyPr>
            <a:normAutofit/>
          </a:bodyPr>
          <a:lstStyle>
            <a:lvl1pPr>
              <a:defRPr sz="1600"/>
            </a:lvl1pPr>
          </a:lstStyle>
          <a:p>
            <a:r>
              <a:rPr lang="en-US" dirty="0"/>
              <a:t>Picture</a:t>
            </a:r>
          </a:p>
        </p:txBody>
      </p:sp>
    </p:spTree>
    <p:extLst>
      <p:ext uri="{BB962C8B-B14F-4D97-AF65-F5344CB8AC3E}">
        <p14:creationId xmlns:p14="http://schemas.microsoft.com/office/powerpoint/2010/main" val="386801316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80A1-09F1-B046-B333-E3382439A1F0}"/>
              </a:ext>
            </a:extLst>
          </p:cNvPr>
          <p:cNvSpPr>
            <a:spLocks noGrp="1"/>
          </p:cNvSpPr>
          <p:nvPr>
            <p:ph type="title" hasCustomPrompt="1"/>
          </p:nvPr>
        </p:nvSpPr>
        <p:spPr/>
        <p:txBody>
          <a:bodyPr/>
          <a:lstStyle/>
          <a:p>
            <a:r>
              <a:rPr lang="en-US" dirty="0"/>
              <a:t>Click to edit Master title style</a:t>
            </a:r>
            <a:br>
              <a:rPr lang="en-US" dirty="0"/>
            </a:br>
            <a:r>
              <a:rPr lang="en-US" dirty="0"/>
              <a:t>(maximum two lines)</a:t>
            </a:r>
          </a:p>
        </p:txBody>
      </p:sp>
      <p:sp>
        <p:nvSpPr>
          <p:cNvPr id="3" name="Footer Placeholder 2">
            <a:extLst>
              <a:ext uri="{FF2B5EF4-FFF2-40B4-BE49-F238E27FC236}">
                <a16:creationId xmlns:a16="http://schemas.microsoft.com/office/drawing/2014/main" id="{74EA6B36-399F-A942-BD31-91F666AD5429}"/>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C60EB10B-004A-044B-A4AE-77CF6A41D45C}"/>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10" name="Text Placeholder 9">
            <a:extLst>
              <a:ext uri="{FF2B5EF4-FFF2-40B4-BE49-F238E27FC236}">
                <a16:creationId xmlns:a16="http://schemas.microsoft.com/office/drawing/2014/main" id="{86070553-ED09-5944-A89B-611BB0AEDB35}"/>
              </a:ext>
            </a:extLst>
          </p:cNvPr>
          <p:cNvSpPr>
            <a:spLocks noGrp="1"/>
          </p:cNvSpPr>
          <p:nvPr>
            <p:ph type="body" sz="quarter" idx="12"/>
          </p:nvPr>
        </p:nvSpPr>
        <p:spPr>
          <a:xfrm>
            <a:off x="457200" y="1519237"/>
            <a:ext cx="8229600" cy="3074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696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2CA73-1B6E-9442-94D8-D9BF46E23B84}"/>
              </a:ext>
            </a:extLst>
          </p:cNvPr>
          <p:cNvSpPr>
            <a:spLocks noGrp="1"/>
          </p:cNvSpPr>
          <p:nvPr>
            <p:ph type="title" hasCustomPrompt="1"/>
          </p:nvPr>
        </p:nvSpPr>
        <p:spPr/>
        <p:txBody>
          <a:bodyPr/>
          <a:lstStyle/>
          <a:p>
            <a:r>
              <a:rPr lang="en-US" dirty="0"/>
              <a:t>Click to edit Master title style</a:t>
            </a:r>
            <a:br>
              <a:rPr lang="en-US" dirty="0"/>
            </a:br>
            <a:r>
              <a:rPr lang="en-US" dirty="0"/>
              <a:t>(maximum two lines)</a:t>
            </a:r>
          </a:p>
        </p:txBody>
      </p:sp>
      <p:sp>
        <p:nvSpPr>
          <p:cNvPr id="3" name="Footer Placeholder 2">
            <a:extLst>
              <a:ext uri="{FF2B5EF4-FFF2-40B4-BE49-F238E27FC236}">
                <a16:creationId xmlns:a16="http://schemas.microsoft.com/office/drawing/2014/main" id="{A0C864A3-6DF4-9942-B71F-8C28875E4491}"/>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6B0CB447-0C50-014A-8432-EA372AF1D315}"/>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6" name="Text Placeholder 7">
            <a:extLst>
              <a:ext uri="{FF2B5EF4-FFF2-40B4-BE49-F238E27FC236}">
                <a16:creationId xmlns:a16="http://schemas.microsoft.com/office/drawing/2014/main" id="{3DA4570F-7EC1-7C4A-AC0F-72FB94E633DA}"/>
              </a:ext>
            </a:extLst>
          </p:cNvPr>
          <p:cNvSpPr>
            <a:spLocks noGrp="1"/>
          </p:cNvSpPr>
          <p:nvPr>
            <p:ph type="body" sz="quarter" idx="16" hasCustomPrompt="1"/>
          </p:nvPr>
        </p:nvSpPr>
        <p:spPr>
          <a:xfrm>
            <a:off x="436563" y="1447800"/>
            <a:ext cx="8250237" cy="525463"/>
          </a:xfrm>
          <a:prstGeom prst="rect">
            <a:avLst/>
          </a:prstGeom>
        </p:spPr>
        <p:txBody>
          <a:bodyPr anchor="ctr">
            <a:noAutofit/>
          </a:bodyPr>
          <a:lstStyle>
            <a:lvl1pPr>
              <a:defRPr sz="3000" b="0" i="0">
                <a:latin typeface="Roboto Condensed" panose="02000000000000000000" pitchFamily="2" charset="0"/>
                <a:ea typeface="Roboto Condensed" panose="02000000000000000000" pitchFamily="2" charset="0"/>
              </a:defRPr>
            </a:lvl1pPr>
          </a:lstStyle>
          <a:p>
            <a:pPr lvl="0"/>
            <a:r>
              <a:rPr lang="en-GB" dirty="0"/>
              <a:t>Click to edit Master subtitle style in one line</a:t>
            </a:r>
            <a:endParaRPr lang="en-US" dirty="0"/>
          </a:p>
        </p:txBody>
      </p:sp>
      <p:sp>
        <p:nvSpPr>
          <p:cNvPr id="7" name="Text Placeholder 6">
            <a:extLst>
              <a:ext uri="{FF2B5EF4-FFF2-40B4-BE49-F238E27FC236}">
                <a16:creationId xmlns:a16="http://schemas.microsoft.com/office/drawing/2014/main" id="{DD512B4D-7157-4A46-9B6B-AFABF1C0D27B}"/>
              </a:ext>
            </a:extLst>
          </p:cNvPr>
          <p:cNvSpPr>
            <a:spLocks noGrp="1"/>
          </p:cNvSpPr>
          <p:nvPr>
            <p:ph type="body" sz="quarter" idx="12"/>
          </p:nvPr>
        </p:nvSpPr>
        <p:spPr>
          <a:xfrm>
            <a:off x="457200" y="2134130"/>
            <a:ext cx="8229600" cy="2460095"/>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4156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bullet compariso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B58160-5721-1E41-973F-6EEF85423063}"/>
              </a:ext>
            </a:extLst>
          </p:cNvPr>
          <p:cNvSpPr>
            <a:spLocks noGrp="1"/>
          </p:cNvSpPr>
          <p:nvPr>
            <p:ph type="body" sz="quarter" idx="15" hasCustomPrompt="1"/>
          </p:nvPr>
        </p:nvSpPr>
        <p:spPr>
          <a:xfrm>
            <a:off x="4618038" y="1506538"/>
            <a:ext cx="4068762" cy="3100387"/>
          </a:xfrm>
        </p:spPr>
        <p:txBody>
          <a:bodyPr/>
          <a:lstStyle>
            <a:lvl1pPr marL="342900" indent="-342900">
              <a:buFont typeface="Arial" panose="020B0604020202020204" pitchFamily="34" charset="0"/>
              <a:buChar char="•"/>
              <a:defRPr/>
            </a:lvl1pPr>
            <a:lvl2pPr marL="514350" indent="-171450">
              <a:buFont typeface="Arial" panose="020B0604020202020204" pitchFamily="34" charset="0"/>
              <a:buChar char="•"/>
              <a:defRPr/>
            </a:lvl2pPr>
            <a:lvl3pPr marL="857250" indent="-171450">
              <a:buFont typeface="Arial" panose="020B0604020202020204" pitchFamily="34" charset="0"/>
              <a:buChar char="•"/>
              <a:defRPr/>
            </a:lvl3pPr>
            <a:lvl4pPr marL="1200150" indent="-171450">
              <a:buFont typeface="Arial" panose="020B0604020202020204" pitchFamily="34" charset="0"/>
              <a:buChar char="•"/>
              <a:defRPr/>
            </a:lvl4pPr>
            <a:lvl5pPr marL="1543050" indent="-171450">
              <a:buFont typeface="Arial" panose="020B0604020202020204" pitchFamily="34" charset="0"/>
              <a:buChar char="•"/>
              <a:defRPr/>
            </a:lvl5pPr>
          </a:lstStyle>
          <a:p>
            <a:pPr lvl="0"/>
            <a:r>
              <a:rPr lang="en-US" dirty="0"/>
              <a:t>Bullet point</a:t>
            </a:r>
          </a:p>
          <a:p>
            <a:pPr lvl="0"/>
            <a:r>
              <a:rPr lang="en-US" dirty="0"/>
              <a:t>Bullet point</a:t>
            </a:r>
          </a:p>
          <a:p>
            <a:pPr lvl="0"/>
            <a:r>
              <a:rPr lang="en-US" dirty="0"/>
              <a:t>Bullet point</a:t>
            </a:r>
          </a:p>
          <a:p>
            <a:pPr lvl="0"/>
            <a:r>
              <a:rPr lang="en-US" dirty="0"/>
              <a:t>Bullet point</a:t>
            </a:r>
          </a:p>
          <a:p>
            <a:pPr lvl="0"/>
            <a:endParaRPr lang="en-US" dirty="0"/>
          </a:p>
        </p:txBody>
      </p:sp>
      <p:sp>
        <p:nvSpPr>
          <p:cNvPr id="2" name="Title 1">
            <a:extLst>
              <a:ext uri="{FF2B5EF4-FFF2-40B4-BE49-F238E27FC236}">
                <a16:creationId xmlns:a16="http://schemas.microsoft.com/office/drawing/2014/main" id="{1E4F80A1-09F1-B046-B333-E3382439A1F0}"/>
              </a:ext>
            </a:extLst>
          </p:cNvPr>
          <p:cNvSpPr>
            <a:spLocks noGrp="1"/>
          </p:cNvSpPr>
          <p:nvPr>
            <p:ph type="title" hasCustomPrompt="1"/>
          </p:nvPr>
        </p:nvSpPr>
        <p:spPr/>
        <p:txBody>
          <a:bodyPr/>
          <a:lstStyle/>
          <a:p>
            <a:r>
              <a:rPr lang="en-US" dirty="0"/>
              <a:t>Click to edit Master title style</a:t>
            </a:r>
            <a:br>
              <a:rPr lang="en-US" dirty="0"/>
            </a:br>
            <a:r>
              <a:rPr lang="en-US" dirty="0"/>
              <a:t>(maximum two lines)</a:t>
            </a:r>
          </a:p>
        </p:txBody>
      </p:sp>
      <p:sp>
        <p:nvSpPr>
          <p:cNvPr id="3" name="Footer Placeholder 2">
            <a:extLst>
              <a:ext uri="{FF2B5EF4-FFF2-40B4-BE49-F238E27FC236}">
                <a16:creationId xmlns:a16="http://schemas.microsoft.com/office/drawing/2014/main" id="{74EA6B36-399F-A942-BD31-91F666AD5429}"/>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C60EB10B-004A-044B-A4AE-77CF6A41D45C}"/>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10" name="Text Placeholder 9">
            <a:extLst>
              <a:ext uri="{FF2B5EF4-FFF2-40B4-BE49-F238E27FC236}">
                <a16:creationId xmlns:a16="http://schemas.microsoft.com/office/drawing/2014/main" id="{86070553-ED09-5944-A89B-611BB0AEDB35}"/>
              </a:ext>
            </a:extLst>
          </p:cNvPr>
          <p:cNvSpPr>
            <a:spLocks noGrp="1"/>
          </p:cNvSpPr>
          <p:nvPr>
            <p:ph type="body" sz="quarter" idx="12" hasCustomPrompt="1"/>
          </p:nvPr>
        </p:nvSpPr>
        <p:spPr>
          <a:xfrm>
            <a:off x="457200" y="1519237"/>
            <a:ext cx="4032000" cy="3074987"/>
          </a:xfrm>
        </p:spPr>
        <p:txBody>
          <a:bodyPr/>
          <a:lstStyle>
            <a:lvl1pPr marL="342900" indent="-342900">
              <a:buFont typeface="Arial" panose="020B0604020202020204" pitchFamily="34" charset="0"/>
              <a:buChar char="•"/>
              <a:defRPr/>
            </a:lvl1pPr>
          </a:lstStyle>
          <a:p>
            <a:pPr lvl="0"/>
            <a:r>
              <a:rPr lang="en-US" dirty="0"/>
              <a:t>Bullet point</a:t>
            </a:r>
          </a:p>
          <a:p>
            <a:pPr lvl="0"/>
            <a:r>
              <a:rPr lang="en-US" dirty="0"/>
              <a:t>Bullet point</a:t>
            </a:r>
          </a:p>
          <a:p>
            <a:pPr lvl="0"/>
            <a:r>
              <a:rPr lang="en-US" dirty="0"/>
              <a:t>Bullet point</a:t>
            </a:r>
          </a:p>
          <a:p>
            <a:pPr lvl="0"/>
            <a:r>
              <a:rPr lang="en-US" dirty="0"/>
              <a:t>Bullet point</a:t>
            </a:r>
          </a:p>
        </p:txBody>
      </p:sp>
    </p:spTree>
    <p:extLst>
      <p:ext uri="{BB962C8B-B14F-4D97-AF65-F5344CB8AC3E}">
        <p14:creationId xmlns:p14="http://schemas.microsoft.com/office/powerpoint/2010/main" val="2775911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bullet + imag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7F06965-7B6A-6B44-8BDA-B9661315BA26}"/>
              </a:ext>
            </a:extLst>
          </p:cNvPr>
          <p:cNvSpPr>
            <a:spLocks noGrp="1"/>
          </p:cNvSpPr>
          <p:nvPr>
            <p:ph sz="quarter" idx="17"/>
          </p:nvPr>
        </p:nvSpPr>
        <p:spPr>
          <a:xfrm>
            <a:off x="457200" y="1506538"/>
            <a:ext cx="4032000" cy="3100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1E4F80A1-09F1-B046-B333-E3382439A1F0}"/>
              </a:ext>
            </a:extLst>
          </p:cNvPr>
          <p:cNvSpPr>
            <a:spLocks noGrp="1"/>
          </p:cNvSpPr>
          <p:nvPr>
            <p:ph type="title" hasCustomPrompt="1"/>
          </p:nvPr>
        </p:nvSpPr>
        <p:spPr/>
        <p:txBody>
          <a:bodyPr/>
          <a:lstStyle/>
          <a:p>
            <a:r>
              <a:rPr lang="en-US" dirty="0"/>
              <a:t>Click to edit Master title style</a:t>
            </a:r>
            <a:br>
              <a:rPr lang="en-US" dirty="0"/>
            </a:br>
            <a:r>
              <a:rPr lang="en-US" dirty="0"/>
              <a:t>(maximum two lines)</a:t>
            </a:r>
          </a:p>
        </p:txBody>
      </p:sp>
      <p:sp>
        <p:nvSpPr>
          <p:cNvPr id="3" name="Footer Placeholder 2">
            <a:extLst>
              <a:ext uri="{FF2B5EF4-FFF2-40B4-BE49-F238E27FC236}">
                <a16:creationId xmlns:a16="http://schemas.microsoft.com/office/drawing/2014/main" id="{74EA6B36-399F-A942-BD31-91F666AD5429}"/>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C60EB10B-004A-044B-A4AE-77CF6A41D45C}"/>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11" name="Picture Placeholder 10">
            <a:extLst>
              <a:ext uri="{FF2B5EF4-FFF2-40B4-BE49-F238E27FC236}">
                <a16:creationId xmlns:a16="http://schemas.microsoft.com/office/drawing/2014/main" id="{6816F250-8050-1C46-94A4-C779B3778B7F}"/>
              </a:ext>
            </a:extLst>
          </p:cNvPr>
          <p:cNvSpPr>
            <a:spLocks noGrp="1"/>
          </p:cNvSpPr>
          <p:nvPr>
            <p:ph type="pic" sz="quarter" idx="18"/>
          </p:nvPr>
        </p:nvSpPr>
        <p:spPr>
          <a:xfrm>
            <a:off x="4618038" y="1643865"/>
            <a:ext cx="4068762" cy="2627283"/>
          </a:xfrm>
        </p:spPr>
        <p:txBody>
          <a:bodyPr/>
          <a:lstStyle/>
          <a:p>
            <a:r>
              <a:rPr lang="en-US" dirty="0"/>
              <a:t>Click icon to add picture</a:t>
            </a:r>
          </a:p>
        </p:txBody>
      </p:sp>
      <p:sp>
        <p:nvSpPr>
          <p:cNvPr id="8" name="Text Placeholder 6">
            <a:extLst>
              <a:ext uri="{FF2B5EF4-FFF2-40B4-BE49-F238E27FC236}">
                <a16:creationId xmlns:a16="http://schemas.microsoft.com/office/drawing/2014/main" id="{5A7E03AD-111A-4E48-8B96-0D8A2B6A6D57}"/>
              </a:ext>
            </a:extLst>
          </p:cNvPr>
          <p:cNvSpPr>
            <a:spLocks noGrp="1"/>
          </p:cNvSpPr>
          <p:nvPr>
            <p:ph type="body" sz="quarter" idx="19" hasCustomPrompt="1"/>
          </p:nvPr>
        </p:nvSpPr>
        <p:spPr>
          <a:xfrm>
            <a:off x="4518025" y="4412775"/>
            <a:ext cx="4168775" cy="194149"/>
          </a:xfrm>
        </p:spPr>
        <p:txBody>
          <a:bodyPr anchor="ctr">
            <a:noAutofit/>
          </a:bodyPr>
          <a:lstStyle>
            <a:lvl1pPr>
              <a:defRPr sz="1200" b="0" i="1">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source text</a:t>
            </a:r>
            <a:endParaRPr lang="en-US" dirty="0"/>
          </a:p>
        </p:txBody>
      </p:sp>
    </p:spTree>
    <p:extLst>
      <p:ext uri="{BB962C8B-B14F-4D97-AF65-F5344CB8AC3E}">
        <p14:creationId xmlns:p14="http://schemas.microsoft.com/office/powerpoint/2010/main" val="174253012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chart wide">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6255D582-A1C9-8C4D-9278-9B0464E31D89}"/>
              </a:ext>
            </a:extLst>
          </p:cNvPr>
          <p:cNvSpPr>
            <a:spLocks noGrp="1"/>
          </p:cNvSpPr>
          <p:nvPr>
            <p:ph type="chart" sz="quarter" idx="16"/>
          </p:nvPr>
        </p:nvSpPr>
        <p:spPr>
          <a:xfrm>
            <a:off x="457200" y="1506539"/>
            <a:ext cx="8229600" cy="2764610"/>
          </a:xfrm>
        </p:spPr>
        <p:txBody>
          <a:bodyPr/>
          <a:lstStyle/>
          <a:p>
            <a:r>
              <a:rPr lang="en-US" dirty="0"/>
              <a:t>Click icon to add chart</a:t>
            </a:r>
          </a:p>
        </p:txBody>
      </p:sp>
      <p:sp>
        <p:nvSpPr>
          <p:cNvPr id="2" name="Title 1">
            <a:extLst>
              <a:ext uri="{FF2B5EF4-FFF2-40B4-BE49-F238E27FC236}">
                <a16:creationId xmlns:a16="http://schemas.microsoft.com/office/drawing/2014/main" id="{1E4F80A1-09F1-B046-B333-E3382439A1F0}"/>
              </a:ext>
            </a:extLst>
          </p:cNvPr>
          <p:cNvSpPr>
            <a:spLocks noGrp="1"/>
          </p:cNvSpPr>
          <p:nvPr>
            <p:ph type="title" hasCustomPrompt="1"/>
          </p:nvPr>
        </p:nvSpPr>
        <p:spPr/>
        <p:txBody>
          <a:bodyPr/>
          <a:lstStyle/>
          <a:p>
            <a:r>
              <a:rPr lang="en-US" dirty="0"/>
              <a:t>Click to edit Master title style</a:t>
            </a:r>
            <a:br>
              <a:rPr lang="en-US" dirty="0"/>
            </a:br>
            <a:r>
              <a:rPr lang="en-US" dirty="0"/>
              <a:t>(maximum two lines)</a:t>
            </a:r>
          </a:p>
        </p:txBody>
      </p:sp>
      <p:sp>
        <p:nvSpPr>
          <p:cNvPr id="3" name="Footer Placeholder 2">
            <a:extLst>
              <a:ext uri="{FF2B5EF4-FFF2-40B4-BE49-F238E27FC236}">
                <a16:creationId xmlns:a16="http://schemas.microsoft.com/office/drawing/2014/main" id="{74EA6B36-399F-A942-BD31-91F666AD5429}"/>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C60EB10B-004A-044B-A4AE-77CF6A41D45C}"/>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7" name="Text Placeholder 6">
            <a:extLst>
              <a:ext uri="{FF2B5EF4-FFF2-40B4-BE49-F238E27FC236}">
                <a16:creationId xmlns:a16="http://schemas.microsoft.com/office/drawing/2014/main" id="{6061E970-DFD6-B849-A2F8-2E6FD065EDF2}"/>
              </a:ext>
            </a:extLst>
          </p:cNvPr>
          <p:cNvSpPr>
            <a:spLocks noGrp="1"/>
          </p:cNvSpPr>
          <p:nvPr>
            <p:ph type="body" sz="quarter" idx="17" hasCustomPrompt="1"/>
          </p:nvPr>
        </p:nvSpPr>
        <p:spPr>
          <a:xfrm>
            <a:off x="457200" y="4412775"/>
            <a:ext cx="8229600" cy="194149"/>
          </a:xfrm>
        </p:spPr>
        <p:txBody>
          <a:bodyPr anchor="ctr">
            <a:noAutofit/>
          </a:bodyPr>
          <a:lstStyle>
            <a:lvl1pPr>
              <a:defRPr sz="1200" b="0" i="1">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source text</a:t>
            </a:r>
            <a:endParaRPr lang="en-US" dirty="0"/>
          </a:p>
        </p:txBody>
      </p:sp>
    </p:spTree>
    <p:extLst>
      <p:ext uri="{BB962C8B-B14F-4D97-AF65-F5344CB8AC3E}">
        <p14:creationId xmlns:p14="http://schemas.microsoft.com/office/powerpoint/2010/main" val="513030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ock colour)">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3D4E544-1FE7-714E-BE25-C1E92514C6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0268" y="214430"/>
            <a:ext cx="1554114" cy="919045"/>
          </a:xfrm>
          <a:prstGeom prst="rect">
            <a:avLst/>
          </a:prstGeom>
        </p:spPr>
      </p:pic>
      <p:sp>
        <p:nvSpPr>
          <p:cNvPr id="11" name="Rectangle 10">
            <a:extLst>
              <a:ext uri="{FF2B5EF4-FFF2-40B4-BE49-F238E27FC236}">
                <a16:creationId xmlns:a16="http://schemas.microsoft.com/office/drawing/2014/main" id="{14A2BFC1-9FD7-1E4A-BE02-4C340CB68114}"/>
              </a:ext>
            </a:extLst>
          </p:cNvPr>
          <p:cNvSpPr/>
          <p:nvPr userDrawn="1"/>
        </p:nvSpPr>
        <p:spPr>
          <a:xfrm>
            <a:off x="0" y="1345500"/>
            <a:ext cx="9144000" cy="379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774D4096-0EAB-3E4C-B20B-4F65BFAE1DB3}"/>
              </a:ext>
            </a:extLst>
          </p:cNvPr>
          <p:cNvSpPr>
            <a:spLocks noGrp="1"/>
          </p:cNvSpPr>
          <p:nvPr>
            <p:ph type="title" hasCustomPrompt="1"/>
          </p:nvPr>
        </p:nvSpPr>
        <p:spPr>
          <a:xfrm>
            <a:off x="261258" y="2129966"/>
            <a:ext cx="5908884" cy="1071562"/>
          </a:xfrm>
        </p:spPr>
        <p:txBody>
          <a:bodyPr anchor="b">
            <a:normAutofit/>
          </a:bodyPr>
          <a:lstStyle>
            <a:lvl1pPr>
              <a:defRPr sz="3500">
                <a:solidFill>
                  <a:schemeClr val="bg1"/>
                </a:solidFill>
              </a:defRPr>
            </a:lvl1pPr>
          </a:lstStyle>
          <a:p>
            <a:r>
              <a:rPr lang="en-US" dirty="0"/>
              <a:t>CLICK TO EDIT MASTER TITLE STYLE IN TWO LINES)</a:t>
            </a:r>
          </a:p>
        </p:txBody>
      </p:sp>
      <p:sp>
        <p:nvSpPr>
          <p:cNvPr id="20" name="Text Placeholder 19">
            <a:extLst>
              <a:ext uri="{FF2B5EF4-FFF2-40B4-BE49-F238E27FC236}">
                <a16:creationId xmlns:a16="http://schemas.microsoft.com/office/drawing/2014/main" id="{BDD83B89-15DE-9C4A-82A6-D6753CD0516E}"/>
              </a:ext>
            </a:extLst>
          </p:cNvPr>
          <p:cNvSpPr>
            <a:spLocks noGrp="1"/>
          </p:cNvSpPr>
          <p:nvPr>
            <p:ph type="body" sz="quarter" idx="10" hasCustomPrompt="1"/>
          </p:nvPr>
        </p:nvSpPr>
        <p:spPr>
          <a:xfrm>
            <a:off x="261938" y="3359388"/>
            <a:ext cx="5908204" cy="493422"/>
          </a:xfrm>
          <a:prstGeom prst="rect">
            <a:avLst/>
          </a:prstGeom>
        </p:spPr>
        <p:txBody>
          <a:bodyPr anchor="ctr">
            <a:normAutofit/>
          </a:bodyPr>
          <a:lstStyle>
            <a:lvl1pPr>
              <a:defRPr sz="2600" b="0" i="0">
                <a:solidFill>
                  <a:schemeClr val="bg2"/>
                </a:solidFill>
                <a:latin typeface="Roboto Condensed" panose="02000000000000000000" pitchFamily="2" charset="0"/>
                <a:ea typeface="Roboto Condensed" panose="02000000000000000000" pitchFamily="2" charset="0"/>
              </a:defRPr>
            </a:lvl1pPr>
          </a:lstStyle>
          <a:p>
            <a:pPr lvl="0"/>
            <a:r>
              <a:rPr lang="en-US" dirty="0"/>
              <a:t>Click to edit master subtitle style</a:t>
            </a:r>
          </a:p>
        </p:txBody>
      </p:sp>
      <p:sp>
        <p:nvSpPr>
          <p:cNvPr id="21" name="Text Placeholder 19">
            <a:extLst>
              <a:ext uri="{FF2B5EF4-FFF2-40B4-BE49-F238E27FC236}">
                <a16:creationId xmlns:a16="http://schemas.microsoft.com/office/drawing/2014/main" id="{E866F90A-6408-3743-8233-5612E452413F}"/>
              </a:ext>
            </a:extLst>
          </p:cNvPr>
          <p:cNvSpPr>
            <a:spLocks noGrp="1"/>
          </p:cNvSpPr>
          <p:nvPr>
            <p:ph type="body" sz="quarter" idx="11" hasCustomPrompt="1"/>
          </p:nvPr>
        </p:nvSpPr>
        <p:spPr>
          <a:xfrm>
            <a:off x="261938" y="3985994"/>
            <a:ext cx="5908203" cy="565464"/>
          </a:xfrm>
          <a:prstGeom prst="rect">
            <a:avLst/>
          </a:prstGeom>
        </p:spPr>
        <p:txBody>
          <a:bodyPr>
            <a:noAutofit/>
          </a:bodyPr>
          <a:lstStyle>
            <a:lvl1pPr>
              <a:lnSpc>
                <a:spcPts val="2200"/>
              </a:lnSpc>
              <a:spcBef>
                <a:spcPts val="0"/>
              </a:spcBef>
              <a:spcAft>
                <a:spcPts val="0"/>
              </a:spcAft>
              <a:defRPr sz="1800" b="0" i="0">
                <a:solidFill>
                  <a:schemeClr val="bg2"/>
                </a:solidFill>
                <a:latin typeface="Roboto Condensed" panose="02000000000000000000" pitchFamily="2" charset="0"/>
                <a:ea typeface="Roboto Condensed" panose="02000000000000000000" pitchFamily="2" charset="0"/>
              </a:defRPr>
            </a:lvl1pPr>
          </a:lstStyle>
          <a:p>
            <a:pPr lvl="0"/>
            <a:r>
              <a:rPr lang="en-US" dirty="0"/>
              <a:t>Click to edit master author style</a:t>
            </a:r>
            <a:br>
              <a:rPr lang="en-US" dirty="0"/>
            </a:br>
            <a:r>
              <a:rPr lang="en-US" dirty="0"/>
              <a:t>(max two lines)</a:t>
            </a:r>
          </a:p>
        </p:txBody>
      </p:sp>
    </p:spTree>
    <p:extLst>
      <p:ext uri="{BB962C8B-B14F-4D97-AF65-F5344CB8AC3E}">
        <p14:creationId xmlns:p14="http://schemas.microsoft.com/office/powerpoint/2010/main" val="287147958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chart tall">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6255D582-A1C9-8C4D-9278-9B0464E31D89}"/>
              </a:ext>
            </a:extLst>
          </p:cNvPr>
          <p:cNvSpPr>
            <a:spLocks noGrp="1"/>
          </p:cNvSpPr>
          <p:nvPr>
            <p:ph type="chart" sz="quarter" idx="16"/>
          </p:nvPr>
        </p:nvSpPr>
        <p:spPr>
          <a:xfrm>
            <a:off x="3898710" y="447674"/>
            <a:ext cx="4788090" cy="4159249"/>
          </a:xfrm>
        </p:spPr>
        <p:txBody>
          <a:bodyPr/>
          <a:lstStyle/>
          <a:p>
            <a:r>
              <a:rPr lang="en-US" dirty="0"/>
              <a:t>Click icon to add chart</a:t>
            </a:r>
          </a:p>
        </p:txBody>
      </p:sp>
      <p:sp>
        <p:nvSpPr>
          <p:cNvPr id="2" name="Title 1">
            <a:extLst>
              <a:ext uri="{FF2B5EF4-FFF2-40B4-BE49-F238E27FC236}">
                <a16:creationId xmlns:a16="http://schemas.microsoft.com/office/drawing/2014/main" id="{1E4F80A1-09F1-B046-B333-E3382439A1F0}"/>
              </a:ext>
            </a:extLst>
          </p:cNvPr>
          <p:cNvSpPr>
            <a:spLocks noGrp="1"/>
          </p:cNvSpPr>
          <p:nvPr>
            <p:ph type="title" hasCustomPrompt="1"/>
          </p:nvPr>
        </p:nvSpPr>
        <p:spPr>
          <a:xfrm>
            <a:off x="457199" y="274637"/>
            <a:ext cx="3191302" cy="1763429"/>
          </a:xfrm>
        </p:spPr>
        <p:txBody>
          <a:bodyPr/>
          <a:lstStyle/>
          <a:p>
            <a:r>
              <a:rPr lang="en-US" dirty="0"/>
              <a:t>Click to edit Master title style (in about four lines)</a:t>
            </a:r>
          </a:p>
        </p:txBody>
      </p:sp>
      <p:sp>
        <p:nvSpPr>
          <p:cNvPr id="3" name="Footer Placeholder 2">
            <a:extLst>
              <a:ext uri="{FF2B5EF4-FFF2-40B4-BE49-F238E27FC236}">
                <a16:creationId xmlns:a16="http://schemas.microsoft.com/office/drawing/2014/main" id="{74EA6B36-399F-A942-BD31-91F666AD5429}"/>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C60EB10B-004A-044B-A4AE-77CF6A41D45C}"/>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7" name="Text Placeholder 6">
            <a:extLst>
              <a:ext uri="{FF2B5EF4-FFF2-40B4-BE49-F238E27FC236}">
                <a16:creationId xmlns:a16="http://schemas.microsoft.com/office/drawing/2014/main" id="{6061E970-DFD6-B849-A2F8-2E6FD065EDF2}"/>
              </a:ext>
            </a:extLst>
          </p:cNvPr>
          <p:cNvSpPr>
            <a:spLocks noGrp="1"/>
          </p:cNvSpPr>
          <p:nvPr>
            <p:ph type="body" sz="quarter" idx="17" hasCustomPrompt="1"/>
          </p:nvPr>
        </p:nvSpPr>
        <p:spPr>
          <a:xfrm>
            <a:off x="457199" y="4412775"/>
            <a:ext cx="3151567" cy="194149"/>
          </a:xfrm>
        </p:spPr>
        <p:txBody>
          <a:bodyPr anchor="ctr">
            <a:noAutofit/>
          </a:bodyPr>
          <a:lstStyle>
            <a:lvl1pPr>
              <a:defRPr sz="1200" b="0" i="1">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source text</a:t>
            </a:r>
            <a:endParaRPr lang="en-US" dirty="0"/>
          </a:p>
        </p:txBody>
      </p:sp>
    </p:spTree>
    <p:extLst>
      <p:ext uri="{BB962C8B-B14F-4D97-AF65-F5344CB8AC3E}">
        <p14:creationId xmlns:p14="http://schemas.microsoft.com/office/powerpoint/2010/main" val="1093923623"/>
      </p:ext>
    </p:extLst>
  </p:cSld>
  <p:clrMapOvr>
    <a:masterClrMapping/>
  </p:clrMapOvr>
  <p:extLst>
    <p:ext uri="{DCECCB84-F9BA-43D5-87BE-67443E8EF086}">
      <p15:sldGuideLst xmlns:p15="http://schemas.microsoft.com/office/powerpoint/2012/main">
        <p15:guide id="1" orient="horz" pos="28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 infomation box">
    <p:spTree>
      <p:nvGrpSpPr>
        <p:cNvPr id="1" name=""/>
        <p:cNvGrpSpPr/>
        <p:nvPr/>
      </p:nvGrpSpPr>
      <p:grpSpPr>
        <a:xfrm>
          <a:off x="0" y="0"/>
          <a:ext cx="0" cy="0"/>
          <a:chOff x="0" y="0"/>
          <a:chExt cx="0" cy="0"/>
        </a:xfrm>
      </p:grpSpPr>
      <p:pic>
        <p:nvPicPr>
          <p:cNvPr id="8" name="Picture 7" descr="A picture containing man, looking, sitting, ball&#10;&#10;Description automatically generated">
            <a:extLst>
              <a:ext uri="{FF2B5EF4-FFF2-40B4-BE49-F238E27FC236}">
                <a16:creationId xmlns:a16="http://schemas.microsoft.com/office/drawing/2014/main" id="{9075FD01-5A5C-E14D-9428-32B878809DE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467650"/>
            <a:ext cx="9144000" cy="2820041"/>
          </a:xfrm>
          <a:prstGeom prst="rect">
            <a:avLst/>
          </a:prstGeom>
        </p:spPr>
      </p:pic>
      <p:sp>
        <p:nvSpPr>
          <p:cNvPr id="2" name="Title 1">
            <a:extLst>
              <a:ext uri="{FF2B5EF4-FFF2-40B4-BE49-F238E27FC236}">
                <a16:creationId xmlns:a16="http://schemas.microsoft.com/office/drawing/2014/main" id="{C1F0535E-2EC2-0148-B339-0D57602CD82F}"/>
              </a:ext>
            </a:extLst>
          </p:cNvPr>
          <p:cNvSpPr>
            <a:spLocks noGrp="1"/>
          </p:cNvSpPr>
          <p:nvPr>
            <p:ph type="title" hasCustomPrompt="1"/>
          </p:nvPr>
        </p:nvSpPr>
        <p:spPr/>
        <p:txBody>
          <a:bodyPr/>
          <a:lstStyle/>
          <a:p>
            <a:r>
              <a:rPr lang="en-GB" dirty="0"/>
              <a:t>Click to edit Master title style</a:t>
            </a:r>
            <a:br>
              <a:rPr lang="en-GB" dirty="0"/>
            </a:br>
            <a:r>
              <a:rPr lang="en-US" dirty="0"/>
              <a:t>(maximum two lines)</a:t>
            </a:r>
          </a:p>
        </p:txBody>
      </p:sp>
      <p:sp>
        <p:nvSpPr>
          <p:cNvPr id="3" name="Footer Placeholder 2">
            <a:extLst>
              <a:ext uri="{FF2B5EF4-FFF2-40B4-BE49-F238E27FC236}">
                <a16:creationId xmlns:a16="http://schemas.microsoft.com/office/drawing/2014/main" id="{74056FE0-DE5F-314A-AE93-5A64327C81E7}"/>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0EA1664C-62EE-D642-AC40-E3DE60E43B6B}"/>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24" name="Text Placeholder 10">
            <a:extLst>
              <a:ext uri="{FF2B5EF4-FFF2-40B4-BE49-F238E27FC236}">
                <a16:creationId xmlns:a16="http://schemas.microsoft.com/office/drawing/2014/main" id="{1298C7B3-5B80-8941-9CF3-7EAA22FAE4BF}"/>
              </a:ext>
            </a:extLst>
          </p:cNvPr>
          <p:cNvSpPr>
            <a:spLocks noGrp="1"/>
          </p:cNvSpPr>
          <p:nvPr>
            <p:ph type="body" idx="12" hasCustomPrompt="1"/>
          </p:nvPr>
        </p:nvSpPr>
        <p:spPr>
          <a:xfrm>
            <a:off x="602469" y="1716727"/>
            <a:ext cx="2644275" cy="2380217"/>
          </a:xfrm>
          <a:custGeom>
            <a:avLst/>
            <a:gdLst>
              <a:gd name="connsiteX0" fmla="*/ 3 w 2436813"/>
              <a:gd name="connsiteY0" fmla="*/ 970797 h 2541587"/>
              <a:gd name="connsiteX1" fmla="*/ 1218407 w 2436813"/>
              <a:gd name="connsiteY1" fmla="*/ 0 h 2541587"/>
              <a:gd name="connsiteX2" fmla="*/ 2436810 w 2436813"/>
              <a:gd name="connsiteY2" fmla="*/ 970797 h 2541587"/>
              <a:gd name="connsiteX3" fmla="*/ 1971422 w 2436813"/>
              <a:gd name="connsiteY3" fmla="*/ 2541581 h 2541587"/>
              <a:gd name="connsiteX4" fmla="*/ 465391 w 2436813"/>
              <a:gd name="connsiteY4" fmla="*/ 2541581 h 2541587"/>
              <a:gd name="connsiteX5" fmla="*/ 3 w 2436813"/>
              <a:gd name="connsiteY5" fmla="*/ 970797 h 2541587"/>
              <a:gd name="connsiteX0" fmla="*/ 0 w 2521331"/>
              <a:gd name="connsiteY0" fmla="*/ 1378051 h 2541581"/>
              <a:gd name="connsiteX1" fmla="*/ 1302928 w 2521331"/>
              <a:gd name="connsiteY1" fmla="*/ 0 h 2541581"/>
              <a:gd name="connsiteX2" fmla="*/ 2521331 w 2521331"/>
              <a:gd name="connsiteY2" fmla="*/ 970797 h 2541581"/>
              <a:gd name="connsiteX3" fmla="*/ 2055943 w 2521331"/>
              <a:gd name="connsiteY3" fmla="*/ 2541581 h 2541581"/>
              <a:gd name="connsiteX4" fmla="*/ 549912 w 2521331"/>
              <a:gd name="connsiteY4" fmla="*/ 2541581 h 2541581"/>
              <a:gd name="connsiteX5" fmla="*/ 0 w 2521331"/>
              <a:gd name="connsiteY5" fmla="*/ 1378051 h 2541581"/>
              <a:gd name="connsiteX0" fmla="*/ 0 w 2521331"/>
              <a:gd name="connsiteY0" fmla="*/ 1378051 h 2564633"/>
              <a:gd name="connsiteX1" fmla="*/ 1302928 w 2521331"/>
              <a:gd name="connsiteY1" fmla="*/ 0 h 2564633"/>
              <a:gd name="connsiteX2" fmla="*/ 2521331 w 2521331"/>
              <a:gd name="connsiteY2" fmla="*/ 970797 h 2564633"/>
              <a:gd name="connsiteX3" fmla="*/ 2055943 w 2521331"/>
              <a:gd name="connsiteY3" fmla="*/ 2541581 h 2564633"/>
              <a:gd name="connsiteX4" fmla="*/ 680541 w 2521331"/>
              <a:gd name="connsiteY4" fmla="*/ 2564633 h 2564633"/>
              <a:gd name="connsiteX5" fmla="*/ 0 w 2521331"/>
              <a:gd name="connsiteY5" fmla="*/ 1378051 h 2564633"/>
              <a:gd name="connsiteX0" fmla="*/ 0 w 2521331"/>
              <a:gd name="connsiteY0" fmla="*/ 1378051 h 2564633"/>
              <a:gd name="connsiteX1" fmla="*/ 1302928 w 2521331"/>
              <a:gd name="connsiteY1" fmla="*/ 0 h 2564633"/>
              <a:gd name="connsiteX2" fmla="*/ 2521331 w 2521331"/>
              <a:gd name="connsiteY2" fmla="*/ 970797 h 2564633"/>
              <a:gd name="connsiteX3" fmla="*/ 1971418 w 2521331"/>
              <a:gd name="connsiteY3" fmla="*/ 2549265 h 2564633"/>
              <a:gd name="connsiteX4" fmla="*/ 680541 w 2521331"/>
              <a:gd name="connsiteY4" fmla="*/ 2564633 h 2564633"/>
              <a:gd name="connsiteX5" fmla="*/ 0 w 2521331"/>
              <a:gd name="connsiteY5" fmla="*/ 1378051 h 2564633"/>
              <a:gd name="connsiteX0" fmla="*/ 0 w 2644275"/>
              <a:gd name="connsiteY0" fmla="*/ 1378051 h 2564633"/>
              <a:gd name="connsiteX1" fmla="*/ 1302928 w 2644275"/>
              <a:gd name="connsiteY1" fmla="*/ 0 h 2564633"/>
              <a:gd name="connsiteX2" fmla="*/ 2644275 w 2644275"/>
              <a:gd name="connsiteY2" fmla="*/ 1354999 h 2564633"/>
              <a:gd name="connsiteX3" fmla="*/ 1971418 w 2644275"/>
              <a:gd name="connsiteY3" fmla="*/ 2549265 h 2564633"/>
              <a:gd name="connsiteX4" fmla="*/ 680541 w 2644275"/>
              <a:gd name="connsiteY4" fmla="*/ 2564633 h 2564633"/>
              <a:gd name="connsiteX5" fmla="*/ 0 w 2644275"/>
              <a:gd name="connsiteY5" fmla="*/ 1378051 h 2564633"/>
              <a:gd name="connsiteX0" fmla="*/ 0 w 2644275"/>
              <a:gd name="connsiteY0" fmla="*/ 1193635 h 2380217"/>
              <a:gd name="connsiteX1" fmla="*/ 1963755 w 2644275"/>
              <a:gd name="connsiteY1" fmla="*/ 0 h 2380217"/>
              <a:gd name="connsiteX2" fmla="*/ 2644275 w 2644275"/>
              <a:gd name="connsiteY2" fmla="*/ 1170583 h 2380217"/>
              <a:gd name="connsiteX3" fmla="*/ 1971418 w 2644275"/>
              <a:gd name="connsiteY3" fmla="*/ 2364849 h 2380217"/>
              <a:gd name="connsiteX4" fmla="*/ 680541 w 2644275"/>
              <a:gd name="connsiteY4" fmla="*/ 2380217 h 2380217"/>
              <a:gd name="connsiteX5" fmla="*/ 0 w 2644275"/>
              <a:gd name="connsiteY5" fmla="*/ 1193635 h 2380217"/>
              <a:gd name="connsiteX0" fmla="*/ 0 w 2644275"/>
              <a:gd name="connsiteY0" fmla="*/ 1193635 h 2380217"/>
              <a:gd name="connsiteX1" fmla="*/ 1472220 w 2644275"/>
              <a:gd name="connsiteY1" fmla="*/ 296490 h 2380217"/>
              <a:gd name="connsiteX2" fmla="*/ 1963755 w 2644275"/>
              <a:gd name="connsiteY2" fmla="*/ 0 h 2380217"/>
              <a:gd name="connsiteX3" fmla="*/ 2644275 w 2644275"/>
              <a:gd name="connsiteY3" fmla="*/ 1170583 h 2380217"/>
              <a:gd name="connsiteX4" fmla="*/ 1971418 w 2644275"/>
              <a:gd name="connsiteY4" fmla="*/ 2364849 h 2380217"/>
              <a:gd name="connsiteX5" fmla="*/ 680541 w 2644275"/>
              <a:gd name="connsiteY5" fmla="*/ 2380217 h 2380217"/>
              <a:gd name="connsiteX6" fmla="*/ 0 w 2644275"/>
              <a:gd name="connsiteY6" fmla="*/ 1193635 h 2380217"/>
              <a:gd name="connsiteX0" fmla="*/ 0 w 2644275"/>
              <a:gd name="connsiteY0" fmla="*/ 1193635 h 2380217"/>
              <a:gd name="connsiteX1" fmla="*/ 680765 w 2644275"/>
              <a:gd name="connsiteY1" fmla="*/ 12181 h 2380217"/>
              <a:gd name="connsiteX2" fmla="*/ 1963755 w 2644275"/>
              <a:gd name="connsiteY2" fmla="*/ 0 h 2380217"/>
              <a:gd name="connsiteX3" fmla="*/ 2644275 w 2644275"/>
              <a:gd name="connsiteY3" fmla="*/ 1170583 h 2380217"/>
              <a:gd name="connsiteX4" fmla="*/ 1971418 w 2644275"/>
              <a:gd name="connsiteY4" fmla="*/ 2364849 h 2380217"/>
              <a:gd name="connsiteX5" fmla="*/ 680541 w 2644275"/>
              <a:gd name="connsiteY5" fmla="*/ 2380217 h 2380217"/>
              <a:gd name="connsiteX6" fmla="*/ 0 w 2644275"/>
              <a:gd name="connsiteY6" fmla="*/ 1193635 h 23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4275" h="2380217">
                <a:moveTo>
                  <a:pt x="0" y="1193635"/>
                </a:moveTo>
                <a:lnTo>
                  <a:pt x="680765" y="12181"/>
                </a:lnTo>
                <a:lnTo>
                  <a:pt x="1963755" y="0"/>
                </a:lnTo>
                <a:lnTo>
                  <a:pt x="2644275" y="1170583"/>
                </a:lnTo>
                <a:lnTo>
                  <a:pt x="1971418" y="2364849"/>
                </a:lnTo>
                <a:lnTo>
                  <a:pt x="680541" y="2380217"/>
                </a:lnTo>
                <a:lnTo>
                  <a:pt x="0" y="1193635"/>
                </a:lnTo>
                <a:close/>
              </a:path>
            </a:pathLst>
          </a:custGeom>
          <a:noFill/>
        </p:spPr>
        <p:txBody>
          <a:bodyPr lIns="180000" tIns="180000" rIns="180000" bIns="180000" anchor="ctr">
            <a:normAutofit/>
          </a:bodyPr>
          <a:lstStyle>
            <a:lvl1pPr algn="ctr">
              <a:defRPr sz="1800">
                <a:solidFill>
                  <a:schemeClr val="tx1"/>
                </a:solidFill>
              </a:defRPr>
            </a:lvl1pPr>
          </a:lstStyle>
          <a:p>
            <a:pPr lvl="0"/>
            <a:r>
              <a:rPr lang="en-GB" dirty="0"/>
              <a:t>Click to edit</a:t>
            </a:r>
            <a:br>
              <a:rPr lang="en-GB" dirty="0"/>
            </a:br>
            <a:r>
              <a:rPr lang="en-GB" dirty="0"/>
              <a:t>key information</a:t>
            </a:r>
            <a:br>
              <a:rPr lang="en-GB" dirty="0"/>
            </a:br>
            <a:r>
              <a:rPr lang="en-GB" dirty="0"/>
              <a:t>text box</a:t>
            </a:r>
            <a:endParaRPr lang="en-US" dirty="0"/>
          </a:p>
        </p:txBody>
      </p:sp>
      <p:sp>
        <p:nvSpPr>
          <p:cNvPr id="9" name="Text Placeholder 10">
            <a:extLst>
              <a:ext uri="{FF2B5EF4-FFF2-40B4-BE49-F238E27FC236}">
                <a16:creationId xmlns:a16="http://schemas.microsoft.com/office/drawing/2014/main" id="{DA91D51C-6B6D-7644-A97E-6E2EC5D07B0C}"/>
              </a:ext>
            </a:extLst>
          </p:cNvPr>
          <p:cNvSpPr>
            <a:spLocks noGrp="1"/>
          </p:cNvSpPr>
          <p:nvPr>
            <p:ph type="body" idx="15" hasCustomPrompt="1"/>
          </p:nvPr>
        </p:nvSpPr>
        <p:spPr>
          <a:xfrm>
            <a:off x="3245776" y="1716727"/>
            <a:ext cx="2644275" cy="2380217"/>
          </a:xfrm>
          <a:custGeom>
            <a:avLst/>
            <a:gdLst>
              <a:gd name="connsiteX0" fmla="*/ 3 w 2436813"/>
              <a:gd name="connsiteY0" fmla="*/ 970797 h 2541587"/>
              <a:gd name="connsiteX1" fmla="*/ 1218407 w 2436813"/>
              <a:gd name="connsiteY1" fmla="*/ 0 h 2541587"/>
              <a:gd name="connsiteX2" fmla="*/ 2436810 w 2436813"/>
              <a:gd name="connsiteY2" fmla="*/ 970797 h 2541587"/>
              <a:gd name="connsiteX3" fmla="*/ 1971422 w 2436813"/>
              <a:gd name="connsiteY3" fmla="*/ 2541581 h 2541587"/>
              <a:gd name="connsiteX4" fmla="*/ 465391 w 2436813"/>
              <a:gd name="connsiteY4" fmla="*/ 2541581 h 2541587"/>
              <a:gd name="connsiteX5" fmla="*/ 3 w 2436813"/>
              <a:gd name="connsiteY5" fmla="*/ 970797 h 2541587"/>
              <a:gd name="connsiteX0" fmla="*/ 0 w 2521331"/>
              <a:gd name="connsiteY0" fmla="*/ 1378051 h 2541581"/>
              <a:gd name="connsiteX1" fmla="*/ 1302928 w 2521331"/>
              <a:gd name="connsiteY1" fmla="*/ 0 h 2541581"/>
              <a:gd name="connsiteX2" fmla="*/ 2521331 w 2521331"/>
              <a:gd name="connsiteY2" fmla="*/ 970797 h 2541581"/>
              <a:gd name="connsiteX3" fmla="*/ 2055943 w 2521331"/>
              <a:gd name="connsiteY3" fmla="*/ 2541581 h 2541581"/>
              <a:gd name="connsiteX4" fmla="*/ 549912 w 2521331"/>
              <a:gd name="connsiteY4" fmla="*/ 2541581 h 2541581"/>
              <a:gd name="connsiteX5" fmla="*/ 0 w 2521331"/>
              <a:gd name="connsiteY5" fmla="*/ 1378051 h 2541581"/>
              <a:gd name="connsiteX0" fmla="*/ 0 w 2521331"/>
              <a:gd name="connsiteY0" fmla="*/ 1378051 h 2564633"/>
              <a:gd name="connsiteX1" fmla="*/ 1302928 w 2521331"/>
              <a:gd name="connsiteY1" fmla="*/ 0 h 2564633"/>
              <a:gd name="connsiteX2" fmla="*/ 2521331 w 2521331"/>
              <a:gd name="connsiteY2" fmla="*/ 970797 h 2564633"/>
              <a:gd name="connsiteX3" fmla="*/ 2055943 w 2521331"/>
              <a:gd name="connsiteY3" fmla="*/ 2541581 h 2564633"/>
              <a:gd name="connsiteX4" fmla="*/ 680541 w 2521331"/>
              <a:gd name="connsiteY4" fmla="*/ 2564633 h 2564633"/>
              <a:gd name="connsiteX5" fmla="*/ 0 w 2521331"/>
              <a:gd name="connsiteY5" fmla="*/ 1378051 h 2564633"/>
              <a:gd name="connsiteX0" fmla="*/ 0 w 2521331"/>
              <a:gd name="connsiteY0" fmla="*/ 1378051 h 2564633"/>
              <a:gd name="connsiteX1" fmla="*/ 1302928 w 2521331"/>
              <a:gd name="connsiteY1" fmla="*/ 0 h 2564633"/>
              <a:gd name="connsiteX2" fmla="*/ 2521331 w 2521331"/>
              <a:gd name="connsiteY2" fmla="*/ 970797 h 2564633"/>
              <a:gd name="connsiteX3" fmla="*/ 1971418 w 2521331"/>
              <a:gd name="connsiteY3" fmla="*/ 2549265 h 2564633"/>
              <a:gd name="connsiteX4" fmla="*/ 680541 w 2521331"/>
              <a:gd name="connsiteY4" fmla="*/ 2564633 h 2564633"/>
              <a:gd name="connsiteX5" fmla="*/ 0 w 2521331"/>
              <a:gd name="connsiteY5" fmla="*/ 1378051 h 2564633"/>
              <a:gd name="connsiteX0" fmla="*/ 0 w 2644275"/>
              <a:gd name="connsiteY0" fmla="*/ 1378051 h 2564633"/>
              <a:gd name="connsiteX1" fmla="*/ 1302928 w 2644275"/>
              <a:gd name="connsiteY1" fmla="*/ 0 h 2564633"/>
              <a:gd name="connsiteX2" fmla="*/ 2644275 w 2644275"/>
              <a:gd name="connsiteY2" fmla="*/ 1354999 h 2564633"/>
              <a:gd name="connsiteX3" fmla="*/ 1971418 w 2644275"/>
              <a:gd name="connsiteY3" fmla="*/ 2549265 h 2564633"/>
              <a:gd name="connsiteX4" fmla="*/ 680541 w 2644275"/>
              <a:gd name="connsiteY4" fmla="*/ 2564633 h 2564633"/>
              <a:gd name="connsiteX5" fmla="*/ 0 w 2644275"/>
              <a:gd name="connsiteY5" fmla="*/ 1378051 h 2564633"/>
              <a:gd name="connsiteX0" fmla="*/ 0 w 2644275"/>
              <a:gd name="connsiteY0" fmla="*/ 1193635 h 2380217"/>
              <a:gd name="connsiteX1" fmla="*/ 1963755 w 2644275"/>
              <a:gd name="connsiteY1" fmla="*/ 0 h 2380217"/>
              <a:gd name="connsiteX2" fmla="*/ 2644275 w 2644275"/>
              <a:gd name="connsiteY2" fmla="*/ 1170583 h 2380217"/>
              <a:gd name="connsiteX3" fmla="*/ 1971418 w 2644275"/>
              <a:gd name="connsiteY3" fmla="*/ 2364849 h 2380217"/>
              <a:gd name="connsiteX4" fmla="*/ 680541 w 2644275"/>
              <a:gd name="connsiteY4" fmla="*/ 2380217 h 2380217"/>
              <a:gd name="connsiteX5" fmla="*/ 0 w 2644275"/>
              <a:gd name="connsiteY5" fmla="*/ 1193635 h 2380217"/>
              <a:gd name="connsiteX0" fmla="*/ 0 w 2644275"/>
              <a:gd name="connsiteY0" fmla="*/ 1193635 h 2380217"/>
              <a:gd name="connsiteX1" fmla="*/ 1472220 w 2644275"/>
              <a:gd name="connsiteY1" fmla="*/ 296490 h 2380217"/>
              <a:gd name="connsiteX2" fmla="*/ 1963755 w 2644275"/>
              <a:gd name="connsiteY2" fmla="*/ 0 h 2380217"/>
              <a:gd name="connsiteX3" fmla="*/ 2644275 w 2644275"/>
              <a:gd name="connsiteY3" fmla="*/ 1170583 h 2380217"/>
              <a:gd name="connsiteX4" fmla="*/ 1971418 w 2644275"/>
              <a:gd name="connsiteY4" fmla="*/ 2364849 h 2380217"/>
              <a:gd name="connsiteX5" fmla="*/ 680541 w 2644275"/>
              <a:gd name="connsiteY5" fmla="*/ 2380217 h 2380217"/>
              <a:gd name="connsiteX6" fmla="*/ 0 w 2644275"/>
              <a:gd name="connsiteY6" fmla="*/ 1193635 h 2380217"/>
              <a:gd name="connsiteX0" fmla="*/ 0 w 2644275"/>
              <a:gd name="connsiteY0" fmla="*/ 1193635 h 2380217"/>
              <a:gd name="connsiteX1" fmla="*/ 680765 w 2644275"/>
              <a:gd name="connsiteY1" fmla="*/ 12181 h 2380217"/>
              <a:gd name="connsiteX2" fmla="*/ 1963755 w 2644275"/>
              <a:gd name="connsiteY2" fmla="*/ 0 h 2380217"/>
              <a:gd name="connsiteX3" fmla="*/ 2644275 w 2644275"/>
              <a:gd name="connsiteY3" fmla="*/ 1170583 h 2380217"/>
              <a:gd name="connsiteX4" fmla="*/ 1971418 w 2644275"/>
              <a:gd name="connsiteY4" fmla="*/ 2364849 h 2380217"/>
              <a:gd name="connsiteX5" fmla="*/ 680541 w 2644275"/>
              <a:gd name="connsiteY5" fmla="*/ 2380217 h 2380217"/>
              <a:gd name="connsiteX6" fmla="*/ 0 w 2644275"/>
              <a:gd name="connsiteY6" fmla="*/ 1193635 h 23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4275" h="2380217">
                <a:moveTo>
                  <a:pt x="0" y="1193635"/>
                </a:moveTo>
                <a:lnTo>
                  <a:pt x="680765" y="12181"/>
                </a:lnTo>
                <a:lnTo>
                  <a:pt x="1963755" y="0"/>
                </a:lnTo>
                <a:lnTo>
                  <a:pt x="2644275" y="1170583"/>
                </a:lnTo>
                <a:lnTo>
                  <a:pt x="1971418" y="2364849"/>
                </a:lnTo>
                <a:lnTo>
                  <a:pt x="680541" y="2380217"/>
                </a:lnTo>
                <a:lnTo>
                  <a:pt x="0" y="1193635"/>
                </a:lnTo>
                <a:close/>
              </a:path>
            </a:pathLst>
          </a:custGeom>
          <a:noFill/>
        </p:spPr>
        <p:txBody>
          <a:bodyPr lIns="180000" tIns="180000" rIns="180000" bIns="180000" anchor="ctr">
            <a:normAutofit/>
          </a:bodyPr>
          <a:lstStyle>
            <a:lvl1pPr algn="ctr">
              <a:defRPr sz="1800">
                <a:solidFill>
                  <a:schemeClr val="tx1"/>
                </a:solidFill>
              </a:defRPr>
            </a:lvl1pPr>
          </a:lstStyle>
          <a:p>
            <a:pPr lvl="0"/>
            <a:r>
              <a:rPr lang="en-GB" dirty="0"/>
              <a:t>Click to edit</a:t>
            </a:r>
            <a:br>
              <a:rPr lang="en-GB" dirty="0"/>
            </a:br>
            <a:r>
              <a:rPr lang="en-GB" dirty="0"/>
              <a:t>key information</a:t>
            </a:r>
            <a:br>
              <a:rPr lang="en-GB" dirty="0"/>
            </a:br>
            <a:r>
              <a:rPr lang="en-GB" dirty="0"/>
              <a:t>text box</a:t>
            </a:r>
            <a:endParaRPr lang="en-US" dirty="0"/>
          </a:p>
        </p:txBody>
      </p:sp>
      <p:sp>
        <p:nvSpPr>
          <p:cNvPr id="10" name="Text Placeholder 10">
            <a:extLst>
              <a:ext uri="{FF2B5EF4-FFF2-40B4-BE49-F238E27FC236}">
                <a16:creationId xmlns:a16="http://schemas.microsoft.com/office/drawing/2014/main" id="{27CBF6D0-0429-D148-8877-D75DF73F87F3}"/>
              </a:ext>
            </a:extLst>
          </p:cNvPr>
          <p:cNvSpPr>
            <a:spLocks noGrp="1"/>
          </p:cNvSpPr>
          <p:nvPr>
            <p:ph type="body" idx="16" hasCustomPrompt="1"/>
          </p:nvPr>
        </p:nvSpPr>
        <p:spPr>
          <a:xfrm>
            <a:off x="5897258" y="1716727"/>
            <a:ext cx="2644275" cy="2380217"/>
          </a:xfrm>
          <a:custGeom>
            <a:avLst/>
            <a:gdLst>
              <a:gd name="connsiteX0" fmla="*/ 3 w 2436813"/>
              <a:gd name="connsiteY0" fmla="*/ 970797 h 2541587"/>
              <a:gd name="connsiteX1" fmla="*/ 1218407 w 2436813"/>
              <a:gd name="connsiteY1" fmla="*/ 0 h 2541587"/>
              <a:gd name="connsiteX2" fmla="*/ 2436810 w 2436813"/>
              <a:gd name="connsiteY2" fmla="*/ 970797 h 2541587"/>
              <a:gd name="connsiteX3" fmla="*/ 1971422 w 2436813"/>
              <a:gd name="connsiteY3" fmla="*/ 2541581 h 2541587"/>
              <a:gd name="connsiteX4" fmla="*/ 465391 w 2436813"/>
              <a:gd name="connsiteY4" fmla="*/ 2541581 h 2541587"/>
              <a:gd name="connsiteX5" fmla="*/ 3 w 2436813"/>
              <a:gd name="connsiteY5" fmla="*/ 970797 h 2541587"/>
              <a:gd name="connsiteX0" fmla="*/ 0 w 2521331"/>
              <a:gd name="connsiteY0" fmla="*/ 1378051 h 2541581"/>
              <a:gd name="connsiteX1" fmla="*/ 1302928 w 2521331"/>
              <a:gd name="connsiteY1" fmla="*/ 0 h 2541581"/>
              <a:gd name="connsiteX2" fmla="*/ 2521331 w 2521331"/>
              <a:gd name="connsiteY2" fmla="*/ 970797 h 2541581"/>
              <a:gd name="connsiteX3" fmla="*/ 2055943 w 2521331"/>
              <a:gd name="connsiteY3" fmla="*/ 2541581 h 2541581"/>
              <a:gd name="connsiteX4" fmla="*/ 549912 w 2521331"/>
              <a:gd name="connsiteY4" fmla="*/ 2541581 h 2541581"/>
              <a:gd name="connsiteX5" fmla="*/ 0 w 2521331"/>
              <a:gd name="connsiteY5" fmla="*/ 1378051 h 2541581"/>
              <a:gd name="connsiteX0" fmla="*/ 0 w 2521331"/>
              <a:gd name="connsiteY0" fmla="*/ 1378051 h 2564633"/>
              <a:gd name="connsiteX1" fmla="*/ 1302928 w 2521331"/>
              <a:gd name="connsiteY1" fmla="*/ 0 h 2564633"/>
              <a:gd name="connsiteX2" fmla="*/ 2521331 w 2521331"/>
              <a:gd name="connsiteY2" fmla="*/ 970797 h 2564633"/>
              <a:gd name="connsiteX3" fmla="*/ 2055943 w 2521331"/>
              <a:gd name="connsiteY3" fmla="*/ 2541581 h 2564633"/>
              <a:gd name="connsiteX4" fmla="*/ 680541 w 2521331"/>
              <a:gd name="connsiteY4" fmla="*/ 2564633 h 2564633"/>
              <a:gd name="connsiteX5" fmla="*/ 0 w 2521331"/>
              <a:gd name="connsiteY5" fmla="*/ 1378051 h 2564633"/>
              <a:gd name="connsiteX0" fmla="*/ 0 w 2521331"/>
              <a:gd name="connsiteY0" fmla="*/ 1378051 h 2564633"/>
              <a:gd name="connsiteX1" fmla="*/ 1302928 w 2521331"/>
              <a:gd name="connsiteY1" fmla="*/ 0 h 2564633"/>
              <a:gd name="connsiteX2" fmla="*/ 2521331 w 2521331"/>
              <a:gd name="connsiteY2" fmla="*/ 970797 h 2564633"/>
              <a:gd name="connsiteX3" fmla="*/ 1971418 w 2521331"/>
              <a:gd name="connsiteY3" fmla="*/ 2549265 h 2564633"/>
              <a:gd name="connsiteX4" fmla="*/ 680541 w 2521331"/>
              <a:gd name="connsiteY4" fmla="*/ 2564633 h 2564633"/>
              <a:gd name="connsiteX5" fmla="*/ 0 w 2521331"/>
              <a:gd name="connsiteY5" fmla="*/ 1378051 h 2564633"/>
              <a:gd name="connsiteX0" fmla="*/ 0 w 2644275"/>
              <a:gd name="connsiteY0" fmla="*/ 1378051 h 2564633"/>
              <a:gd name="connsiteX1" fmla="*/ 1302928 w 2644275"/>
              <a:gd name="connsiteY1" fmla="*/ 0 h 2564633"/>
              <a:gd name="connsiteX2" fmla="*/ 2644275 w 2644275"/>
              <a:gd name="connsiteY2" fmla="*/ 1354999 h 2564633"/>
              <a:gd name="connsiteX3" fmla="*/ 1971418 w 2644275"/>
              <a:gd name="connsiteY3" fmla="*/ 2549265 h 2564633"/>
              <a:gd name="connsiteX4" fmla="*/ 680541 w 2644275"/>
              <a:gd name="connsiteY4" fmla="*/ 2564633 h 2564633"/>
              <a:gd name="connsiteX5" fmla="*/ 0 w 2644275"/>
              <a:gd name="connsiteY5" fmla="*/ 1378051 h 2564633"/>
              <a:gd name="connsiteX0" fmla="*/ 0 w 2644275"/>
              <a:gd name="connsiteY0" fmla="*/ 1193635 h 2380217"/>
              <a:gd name="connsiteX1" fmla="*/ 1963755 w 2644275"/>
              <a:gd name="connsiteY1" fmla="*/ 0 h 2380217"/>
              <a:gd name="connsiteX2" fmla="*/ 2644275 w 2644275"/>
              <a:gd name="connsiteY2" fmla="*/ 1170583 h 2380217"/>
              <a:gd name="connsiteX3" fmla="*/ 1971418 w 2644275"/>
              <a:gd name="connsiteY3" fmla="*/ 2364849 h 2380217"/>
              <a:gd name="connsiteX4" fmla="*/ 680541 w 2644275"/>
              <a:gd name="connsiteY4" fmla="*/ 2380217 h 2380217"/>
              <a:gd name="connsiteX5" fmla="*/ 0 w 2644275"/>
              <a:gd name="connsiteY5" fmla="*/ 1193635 h 2380217"/>
              <a:gd name="connsiteX0" fmla="*/ 0 w 2644275"/>
              <a:gd name="connsiteY0" fmla="*/ 1193635 h 2380217"/>
              <a:gd name="connsiteX1" fmla="*/ 1472220 w 2644275"/>
              <a:gd name="connsiteY1" fmla="*/ 296490 h 2380217"/>
              <a:gd name="connsiteX2" fmla="*/ 1963755 w 2644275"/>
              <a:gd name="connsiteY2" fmla="*/ 0 h 2380217"/>
              <a:gd name="connsiteX3" fmla="*/ 2644275 w 2644275"/>
              <a:gd name="connsiteY3" fmla="*/ 1170583 h 2380217"/>
              <a:gd name="connsiteX4" fmla="*/ 1971418 w 2644275"/>
              <a:gd name="connsiteY4" fmla="*/ 2364849 h 2380217"/>
              <a:gd name="connsiteX5" fmla="*/ 680541 w 2644275"/>
              <a:gd name="connsiteY5" fmla="*/ 2380217 h 2380217"/>
              <a:gd name="connsiteX6" fmla="*/ 0 w 2644275"/>
              <a:gd name="connsiteY6" fmla="*/ 1193635 h 2380217"/>
              <a:gd name="connsiteX0" fmla="*/ 0 w 2644275"/>
              <a:gd name="connsiteY0" fmla="*/ 1193635 h 2380217"/>
              <a:gd name="connsiteX1" fmla="*/ 680765 w 2644275"/>
              <a:gd name="connsiteY1" fmla="*/ 12181 h 2380217"/>
              <a:gd name="connsiteX2" fmla="*/ 1963755 w 2644275"/>
              <a:gd name="connsiteY2" fmla="*/ 0 h 2380217"/>
              <a:gd name="connsiteX3" fmla="*/ 2644275 w 2644275"/>
              <a:gd name="connsiteY3" fmla="*/ 1170583 h 2380217"/>
              <a:gd name="connsiteX4" fmla="*/ 1971418 w 2644275"/>
              <a:gd name="connsiteY4" fmla="*/ 2364849 h 2380217"/>
              <a:gd name="connsiteX5" fmla="*/ 680541 w 2644275"/>
              <a:gd name="connsiteY5" fmla="*/ 2380217 h 2380217"/>
              <a:gd name="connsiteX6" fmla="*/ 0 w 2644275"/>
              <a:gd name="connsiteY6" fmla="*/ 1193635 h 238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4275" h="2380217">
                <a:moveTo>
                  <a:pt x="0" y="1193635"/>
                </a:moveTo>
                <a:lnTo>
                  <a:pt x="680765" y="12181"/>
                </a:lnTo>
                <a:lnTo>
                  <a:pt x="1963755" y="0"/>
                </a:lnTo>
                <a:lnTo>
                  <a:pt x="2644275" y="1170583"/>
                </a:lnTo>
                <a:lnTo>
                  <a:pt x="1971418" y="2364849"/>
                </a:lnTo>
                <a:lnTo>
                  <a:pt x="680541" y="2380217"/>
                </a:lnTo>
                <a:lnTo>
                  <a:pt x="0" y="1193635"/>
                </a:lnTo>
                <a:close/>
              </a:path>
            </a:pathLst>
          </a:custGeom>
          <a:noFill/>
        </p:spPr>
        <p:txBody>
          <a:bodyPr lIns="180000" tIns="180000" rIns="180000" bIns="180000" anchor="ctr">
            <a:normAutofit/>
          </a:bodyPr>
          <a:lstStyle>
            <a:lvl1pPr algn="ctr">
              <a:defRPr sz="1800">
                <a:solidFill>
                  <a:schemeClr val="tx1"/>
                </a:solidFill>
              </a:defRPr>
            </a:lvl1pPr>
          </a:lstStyle>
          <a:p>
            <a:pPr lvl="0"/>
            <a:r>
              <a:rPr lang="en-GB" dirty="0"/>
              <a:t>Click to edit</a:t>
            </a:r>
            <a:br>
              <a:rPr lang="en-GB" dirty="0"/>
            </a:br>
            <a:r>
              <a:rPr lang="en-GB" dirty="0"/>
              <a:t>key information</a:t>
            </a:r>
            <a:br>
              <a:rPr lang="en-GB" dirty="0"/>
            </a:br>
            <a:r>
              <a:rPr lang="en-GB" dirty="0"/>
              <a:t>text box</a:t>
            </a:r>
            <a:endParaRPr lang="en-US" dirty="0"/>
          </a:p>
        </p:txBody>
      </p:sp>
    </p:spTree>
    <p:extLst>
      <p:ext uri="{BB962C8B-B14F-4D97-AF65-F5344CB8AC3E}">
        <p14:creationId xmlns:p14="http://schemas.microsoft.com/office/powerpoint/2010/main" val="206609584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mage + colour)">
    <p:spTree>
      <p:nvGrpSpPr>
        <p:cNvPr id="1" name=""/>
        <p:cNvGrpSpPr/>
        <p:nvPr/>
      </p:nvGrpSpPr>
      <p:grpSpPr>
        <a:xfrm>
          <a:off x="0" y="0"/>
          <a:ext cx="0" cy="0"/>
          <a:chOff x="0" y="0"/>
          <a:chExt cx="0" cy="0"/>
        </a:xfrm>
      </p:grpSpPr>
      <p:sp>
        <p:nvSpPr>
          <p:cNvPr id="13" name="Title 14">
            <a:extLst>
              <a:ext uri="{FF2B5EF4-FFF2-40B4-BE49-F238E27FC236}">
                <a16:creationId xmlns:a16="http://schemas.microsoft.com/office/drawing/2014/main" id="{3EACBD78-F114-DB45-A1B3-D20622FB9216}"/>
              </a:ext>
            </a:extLst>
          </p:cNvPr>
          <p:cNvSpPr>
            <a:spLocks noGrp="1"/>
          </p:cNvSpPr>
          <p:nvPr>
            <p:ph type="title" hasCustomPrompt="1"/>
          </p:nvPr>
        </p:nvSpPr>
        <p:spPr>
          <a:xfrm>
            <a:off x="3433698" y="2724466"/>
            <a:ext cx="4787663" cy="1071562"/>
          </a:xfrm>
        </p:spPr>
        <p:txBody>
          <a:bodyPr anchor="b">
            <a:normAutofit/>
          </a:bodyPr>
          <a:lstStyle>
            <a:lvl1pPr>
              <a:defRPr sz="3500">
                <a:solidFill>
                  <a:schemeClr val="bg1"/>
                </a:solidFill>
              </a:defRPr>
            </a:lvl1pPr>
          </a:lstStyle>
          <a:p>
            <a:r>
              <a:rPr lang="en-US" dirty="0"/>
              <a:t>CLICK TO EDIT TITLE STYLE IN TWO LINES</a:t>
            </a:r>
          </a:p>
        </p:txBody>
      </p:sp>
      <p:sp>
        <p:nvSpPr>
          <p:cNvPr id="28" name="Text Placeholder 19">
            <a:extLst>
              <a:ext uri="{FF2B5EF4-FFF2-40B4-BE49-F238E27FC236}">
                <a16:creationId xmlns:a16="http://schemas.microsoft.com/office/drawing/2014/main" id="{7E53ACB0-52DC-2540-A17D-C7EF9003C1CA}"/>
              </a:ext>
            </a:extLst>
          </p:cNvPr>
          <p:cNvSpPr>
            <a:spLocks noGrp="1"/>
          </p:cNvSpPr>
          <p:nvPr>
            <p:ph type="body" sz="quarter" idx="13" hasCustomPrompt="1"/>
          </p:nvPr>
        </p:nvSpPr>
        <p:spPr>
          <a:xfrm>
            <a:off x="3433698" y="3965142"/>
            <a:ext cx="4787663" cy="564544"/>
          </a:xfrm>
          <a:prstGeom prst="rect">
            <a:avLst/>
          </a:prstGeom>
        </p:spPr>
        <p:txBody>
          <a:bodyPr>
            <a:noAutofit/>
          </a:bodyPr>
          <a:lstStyle>
            <a:lvl1pPr>
              <a:lnSpc>
                <a:spcPts val="2200"/>
              </a:lnSpc>
              <a:spcBef>
                <a:spcPts val="0"/>
              </a:spcBef>
              <a:spcAft>
                <a:spcPts val="0"/>
              </a:spcAft>
              <a:defRPr sz="1800" b="0" i="0">
                <a:solidFill>
                  <a:schemeClr val="bg1"/>
                </a:solidFill>
                <a:latin typeface="Roboto Condensed" panose="02000000000000000000" pitchFamily="2" charset="0"/>
                <a:ea typeface="Roboto Condensed" panose="02000000000000000000" pitchFamily="2" charset="0"/>
              </a:defRPr>
            </a:lvl1pPr>
          </a:lstStyle>
          <a:p>
            <a:pPr lvl="0"/>
            <a:r>
              <a:rPr lang="en-US" dirty="0"/>
              <a:t>Click to edit subtitle/detail style</a:t>
            </a:r>
            <a:br>
              <a:rPr lang="en-US" dirty="0"/>
            </a:br>
            <a:r>
              <a:rPr lang="en-US" dirty="0"/>
              <a:t>(max two lines)</a:t>
            </a:r>
          </a:p>
        </p:txBody>
      </p:sp>
      <p:sp>
        <p:nvSpPr>
          <p:cNvPr id="3" name="Picture Placeholder 2">
            <a:extLst>
              <a:ext uri="{FF2B5EF4-FFF2-40B4-BE49-F238E27FC236}">
                <a16:creationId xmlns:a16="http://schemas.microsoft.com/office/drawing/2014/main" id="{6DBD5D87-ADDF-F947-A100-D230F3091170}"/>
              </a:ext>
            </a:extLst>
          </p:cNvPr>
          <p:cNvSpPr>
            <a:spLocks noGrp="1"/>
          </p:cNvSpPr>
          <p:nvPr>
            <p:ph type="pic" sz="quarter" idx="14"/>
          </p:nvPr>
        </p:nvSpPr>
        <p:spPr>
          <a:xfrm>
            <a:off x="0" y="1343490"/>
            <a:ext cx="9144000" cy="3343736"/>
          </a:xfrm>
        </p:spPr>
        <p:txBody>
          <a:bodyPr/>
          <a:lstStyle/>
          <a:p>
            <a:endParaRPr lang="en-US" dirty="0"/>
          </a:p>
        </p:txBody>
      </p:sp>
      <p:pic>
        <p:nvPicPr>
          <p:cNvPr id="10" name="Picture 9" descr="A close up of a logo&#10;&#10;Description automatically generated">
            <a:extLst>
              <a:ext uri="{FF2B5EF4-FFF2-40B4-BE49-F238E27FC236}">
                <a16:creationId xmlns:a16="http://schemas.microsoft.com/office/drawing/2014/main" id="{4B8BECD1-238D-0C49-B6D3-C813911C80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0268" y="214430"/>
            <a:ext cx="1554114" cy="919045"/>
          </a:xfrm>
          <a:prstGeom prst="rect">
            <a:avLst/>
          </a:prstGeom>
        </p:spPr>
      </p:pic>
    </p:spTree>
    <p:extLst>
      <p:ext uri="{BB962C8B-B14F-4D97-AF65-F5344CB8AC3E}">
        <p14:creationId xmlns:p14="http://schemas.microsoft.com/office/powerpoint/2010/main" val="329774915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86EF3A-372F-3B44-B0A7-90C09B780290}"/>
              </a:ext>
            </a:extLst>
          </p:cNvPr>
          <p:cNvSpPr/>
          <p:nvPr userDrawn="1"/>
        </p:nvSpPr>
        <p:spPr>
          <a:xfrm>
            <a:off x="0" y="-450"/>
            <a:ext cx="2286000"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F2F5A91E-7E16-884D-AD57-E7E30FFAACC9}"/>
              </a:ext>
            </a:extLst>
          </p:cNvPr>
          <p:cNvSpPr>
            <a:spLocks noGrp="1"/>
          </p:cNvSpPr>
          <p:nvPr>
            <p:ph type="body" sz="quarter" idx="13" hasCustomPrompt="1"/>
          </p:nvPr>
        </p:nvSpPr>
        <p:spPr>
          <a:xfrm>
            <a:off x="2696562" y="1595391"/>
            <a:ext cx="5379232" cy="1785103"/>
          </a:xfrm>
          <a:prstGeom prst="rect">
            <a:avLst/>
          </a:prstGeo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sz="1800" b="1" i="0" baseline="0">
                <a:solidFill>
                  <a:schemeClr val="tx2"/>
                </a:solidFill>
                <a:latin typeface="Roboto Condensed" panose="02000000000000000000" pitchFamily="2" charset="0"/>
                <a:ea typeface="Roboto Condensed" panose="02000000000000000000" pitchFamily="2" charset="0"/>
                <a:cs typeface="Roboto" panose="02000000000000000000" pitchFamily="2"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Click to edit medium quote of about 6 lines Click to edit medium quote of about 6 lines Click to edit medium quote of about 6 lines Click to edit medium quote of about 6 lines Click to edit medium quote of about 6 lines Click to edit medium quote of about 6 lines</a:t>
            </a:r>
            <a:endParaRPr lang="en-US" dirty="0"/>
          </a:p>
        </p:txBody>
      </p:sp>
      <p:sp>
        <p:nvSpPr>
          <p:cNvPr id="19" name="Text Placeholder 2">
            <a:extLst>
              <a:ext uri="{FF2B5EF4-FFF2-40B4-BE49-F238E27FC236}">
                <a16:creationId xmlns:a16="http://schemas.microsoft.com/office/drawing/2014/main" id="{21FCFBE0-8EB8-3F4C-8911-3C4068F15D8D}"/>
              </a:ext>
            </a:extLst>
          </p:cNvPr>
          <p:cNvSpPr>
            <a:spLocks noGrp="1"/>
          </p:cNvSpPr>
          <p:nvPr>
            <p:ph type="body" sz="quarter" idx="17" hasCustomPrompt="1"/>
          </p:nvPr>
        </p:nvSpPr>
        <p:spPr>
          <a:xfrm>
            <a:off x="2697424" y="3443750"/>
            <a:ext cx="2982913" cy="252957"/>
          </a:xfrm>
          <a:prstGeom prst="rect">
            <a:avLst/>
          </a:prstGeom>
        </p:spPr>
        <p:txBody>
          <a:bodyPr anchor="t">
            <a:noAutofit/>
          </a:bodyPr>
          <a:lstStyle>
            <a:lvl1pPr>
              <a:defRPr sz="1400" baseline="0">
                <a:solidFill>
                  <a:schemeClr val="tx2"/>
                </a:solidFill>
              </a:defRPr>
            </a:lvl1pPr>
          </a:lstStyle>
          <a:p>
            <a:pPr lvl="0"/>
            <a:r>
              <a:rPr lang="en-US" dirty="0"/>
              <a:t>− Click to insert source</a:t>
            </a:r>
          </a:p>
        </p:txBody>
      </p:sp>
      <p:pic>
        <p:nvPicPr>
          <p:cNvPr id="12" name="Picture 11">
            <a:extLst>
              <a:ext uri="{FF2B5EF4-FFF2-40B4-BE49-F238E27FC236}">
                <a16:creationId xmlns:a16="http://schemas.microsoft.com/office/drawing/2014/main" id="{C6091DA9-16DD-484F-BC24-E8EB80788CFF}"/>
              </a:ext>
            </a:extLst>
          </p:cNvPr>
          <p:cNvPicPr>
            <a:picLocks noChangeAspect="1"/>
          </p:cNvPicPr>
          <p:nvPr userDrawn="1"/>
        </p:nvPicPr>
        <p:blipFill>
          <a:blip r:embed="rId2"/>
          <a:stretch>
            <a:fillRect/>
          </a:stretch>
        </p:blipFill>
        <p:spPr>
          <a:xfrm>
            <a:off x="360000" y="360000"/>
            <a:ext cx="1260000" cy="624836"/>
          </a:xfrm>
          <a:prstGeom prst="rect">
            <a:avLst/>
          </a:prstGeom>
        </p:spPr>
      </p:pic>
    </p:spTree>
    <p:extLst>
      <p:ext uri="{BB962C8B-B14F-4D97-AF65-F5344CB8AC3E}">
        <p14:creationId xmlns:p14="http://schemas.microsoft.com/office/powerpoint/2010/main" val="61171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 attribu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86EF3A-372F-3B44-B0A7-90C09B780290}"/>
              </a:ext>
            </a:extLst>
          </p:cNvPr>
          <p:cNvSpPr/>
          <p:nvPr userDrawn="1"/>
        </p:nvSpPr>
        <p:spPr>
          <a:xfrm>
            <a:off x="0" y="-450"/>
            <a:ext cx="2286000"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F2F5A91E-7E16-884D-AD57-E7E30FFAACC9}"/>
              </a:ext>
            </a:extLst>
          </p:cNvPr>
          <p:cNvSpPr>
            <a:spLocks noGrp="1"/>
          </p:cNvSpPr>
          <p:nvPr>
            <p:ph type="body" sz="quarter" idx="13" hasCustomPrompt="1"/>
          </p:nvPr>
        </p:nvSpPr>
        <p:spPr>
          <a:xfrm>
            <a:off x="4244454" y="1595391"/>
            <a:ext cx="3831340" cy="1785103"/>
          </a:xfrm>
          <a:prstGeom prst="rect">
            <a:avLst/>
          </a:prstGeo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sz="1800" b="1" i="0" baseline="0">
                <a:solidFill>
                  <a:schemeClr val="tx2"/>
                </a:solidFill>
                <a:latin typeface="Roboto Condensed" panose="02000000000000000000" pitchFamily="2" charset="0"/>
                <a:ea typeface="Roboto Condensed" panose="02000000000000000000" pitchFamily="2" charset="0"/>
                <a:cs typeface="Roboto" panose="02000000000000000000" pitchFamily="2"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Click to edit medium quote of about 6 lines Click to edit medium quote of about 6 lines Click to edit medium quote of about 6 lines Click to edit medium quote of about 6 lines</a:t>
            </a:r>
            <a:endParaRPr lang="en-US" dirty="0"/>
          </a:p>
        </p:txBody>
      </p:sp>
      <p:sp>
        <p:nvSpPr>
          <p:cNvPr id="19" name="Text Placeholder 2">
            <a:extLst>
              <a:ext uri="{FF2B5EF4-FFF2-40B4-BE49-F238E27FC236}">
                <a16:creationId xmlns:a16="http://schemas.microsoft.com/office/drawing/2014/main" id="{21FCFBE0-8EB8-3F4C-8911-3C4068F15D8D}"/>
              </a:ext>
            </a:extLst>
          </p:cNvPr>
          <p:cNvSpPr>
            <a:spLocks noGrp="1"/>
          </p:cNvSpPr>
          <p:nvPr>
            <p:ph type="body" sz="quarter" idx="17" hasCustomPrompt="1"/>
          </p:nvPr>
        </p:nvSpPr>
        <p:spPr>
          <a:xfrm>
            <a:off x="4244454" y="3443750"/>
            <a:ext cx="2982913" cy="252957"/>
          </a:xfrm>
          <a:prstGeom prst="rect">
            <a:avLst/>
          </a:prstGeom>
        </p:spPr>
        <p:txBody>
          <a:bodyPr anchor="t">
            <a:noAutofit/>
          </a:bodyPr>
          <a:lstStyle>
            <a:lvl1pPr>
              <a:defRPr sz="1400" baseline="0">
                <a:solidFill>
                  <a:schemeClr val="tx2"/>
                </a:solidFill>
              </a:defRPr>
            </a:lvl1pPr>
          </a:lstStyle>
          <a:p>
            <a:pPr lvl="0"/>
            <a:r>
              <a:rPr lang="en-US" dirty="0"/>
              <a:t>− Click to insert source</a:t>
            </a:r>
          </a:p>
        </p:txBody>
      </p:sp>
      <p:pic>
        <p:nvPicPr>
          <p:cNvPr id="12" name="Picture 11">
            <a:extLst>
              <a:ext uri="{FF2B5EF4-FFF2-40B4-BE49-F238E27FC236}">
                <a16:creationId xmlns:a16="http://schemas.microsoft.com/office/drawing/2014/main" id="{C6091DA9-16DD-484F-BC24-E8EB80788CFF}"/>
              </a:ext>
            </a:extLst>
          </p:cNvPr>
          <p:cNvPicPr>
            <a:picLocks noChangeAspect="1"/>
          </p:cNvPicPr>
          <p:nvPr userDrawn="1"/>
        </p:nvPicPr>
        <p:blipFill>
          <a:blip r:embed="rId2"/>
          <a:stretch>
            <a:fillRect/>
          </a:stretch>
        </p:blipFill>
        <p:spPr>
          <a:xfrm>
            <a:off x="360000" y="360000"/>
            <a:ext cx="1260000" cy="624836"/>
          </a:xfrm>
          <a:prstGeom prst="rect">
            <a:avLst/>
          </a:prstGeom>
        </p:spPr>
      </p:pic>
      <p:sp>
        <p:nvSpPr>
          <p:cNvPr id="11" name="Picture Placeholder 7">
            <a:extLst>
              <a:ext uri="{FF2B5EF4-FFF2-40B4-BE49-F238E27FC236}">
                <a16:creationId xmlns:a16="http://schemas.microsoft.com/office/drawing/2014/main" id="{1A122875-E4BD-1548-8377-A7955C723948}"/>
              </a:ext>
            </a:extLst>
          </p:cNvPr>
          <p:cNvSpPr>
            <a:spLocks noGrp="1"/>
          </p:cNvSpPr>
          <p:nvPr>
            <p:ph type="pic" sz="quarter" idx="12" hasCustomPrompt="1"/>
          </p:nvPr>
        </p:nvSpPr>
        <p:spPr>
          <a:xfrm>
            <a:off x="2696562" y="1750983"/>
            <a:ext cx="1260000" cy="1504977"/>
          </a:xfrm>
          <a:prstGeom prst="rect">
            <a:avLst/>
          </a:prstGeom>
        </p:spPr>
        <p:txBody>
          <a:bodyPr>
            <a:normAutofit/>
          </a:bodyPr>
          <a:lstStyle>
            <a:lvl1pPr>
              <a:defRPr sz="1600"/>
            </a:lvl1pPr>
          </a:lstStyle>
          <a:p>
            <a:r>
              <a:rPr lang="en-US" dirty="0"/>
              <a:t>Picture</a:t>
            </a:r>
          </a:p>
        </p:txBody>
      </p:sp>
      <p:sp>
        <p:nvSpPr>
          <p:cNvPr id="15" name="Content Placeholder 10">
            <a:extLst>
              <a:ext uri="{FF2B5EF4-FFF2-40B4-BE49-F238E27FC236}">
                <a16:creationId xmlns:a16="http://schemas.microsoft.com/office/drawing/2014/main" id="{9E8AB5C0-B7AF-AA4E-821F-0D73BFF713EC}"/>
              </a:ext>
            </a:extLst>
          </p:cNvPr>
          <p:cNvSpPr>
            <a:spLocks noGrp="1"/>
          </p:cNvSpPr>
          <p:nvPr>
            <p:ph sz="quarter" idx="18" hasCustomPrompt="1"/>
          </p:nvPr>
        </p:nvSpPr>
        <p:spPr>
          <a:xfrm>
            <a:off x="2602470" y="3338285"/>
            <a:ext cx="1412319" cy="406205"/>
          </a:xfrm>
        </p:spPr>
        <p:txBody>
          <a:bodyPr anchor="b">
            <a:noAutofit/>
          </a:bodyPr>
          <a:lstStyle>
            <a:lvl1pPr>
              <a:defRPr sz="1200"/>
            </a:lvl1pPr>
            <a:lvl2pPr>
              <a:defRPr sz="1600"/>
            </a:lvl2pPr>
            <a:lvl3pPr>
              <a:defRPr sz="1600"/>
            </a:lvl3pPr>
            <a:lvl4pPr>
              <a:defRPr sz="1600"/>
            </a:lvl4pPr>
            <a:lvl5pPr>
              <a:defRPr sz="1600"/>
            </a:lvl5pPr>
          </a:lstStyle>
          <a:p>
            <a:pPr lvl="0"/>
            <a:r>
              <a:rPr lang="en-US" dirty="0"/>
              <a:t>Click to edit details of picture</a:t>
            </a:r>
          </a:p>
        </p:txBody>
      </p:sp>
    </p:spTree>
    <p:extLst>
      <p:ext uri="{BB962C8B-B14F-4D97-AF65-F5344CB8AC3E}">
        <p14:creationId xmlns:p14="http://schemas.microsoft.com/office/powerpoint/2010/main" val="3544188050"/>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as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E6FE96-B610-F24D-9A20-2C1998CCA72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937164" y="0"/>
            <a:ext cx="6206836" cy="5143500"/>
          </a:xfrm>
          <a:prstGeom prst="rect">
            <a:avLst/>
          </a:prstGeom>
        </p:spPr>
      </p:pic>
      <p:sp>
        <p:nvSpPr>
          <p:cNvPr id="14" name="Rectangle 13">
            <a:extLst>
              <a:ext uri="{FF2B5EF4-FFF2-40B4-BE49-F238E27FC236}">
                <a16:creationId xmlns:a16="http://schemas.microsoft.com/office/drawing/2014/main" id="{2209FCC2-51F2-8946-BA9E-1F46D20E43CF}"/>
              </a:ext>
            </a:extLst>
          </p:cNvPr>
          <p:cNvSpPr/>
          <p:nvPr userDrawn="1"/>
        </p:nvSpPr>
        <p:spPr>
          <a:xfrm>
            <a:off x="468313" y="411750"/>
            <a:ext cx="3442663"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56E7A93A-A1E3-7241-A919-0AAAAAA2AFA6}"/>
              </a:ext>
            </a:extLst>
          </p:cNvPr>
          <p:cNvSpPr>
            <a:spLocks noGrp="1"/>
          </p:cNvSpPr>
          <p:nvPr>
            <p:ph type="title" hasCustomPrompt="1"/>
          </p:nvPr>
        </p:nvSpPr>
        <p:spPr>
          <a:xfrm>
            <a:off x="566738" y="549275"/>
            <a:ext cx="3344238" cy="1071562"/>
          </a:xfrm>
        </p:spPr>
        <p:txBody>
          <a:bodyPr/>
          <a:lstStyle>
            <a:lvl1pPr>
              <a:defRPr>
                <a:solidFill>
                  <a:schemeClr val="tx1"/>
                </a:solidFill>
              </a:defRPr>
            </a:lvl1pPr>
          </a:lstStyle>
          <a:p>
            <a:r>
              <a:rPr lang="en-US" dirty="0"/>
              <a:t>Click to edit splash title style</a:t>
            </a:r>
          </a:p>
        </p:txBody>
      </p:sp>
      <p:sp>
        <p:nvSpPr>
          <p:cNvPr id="3" name="Content Placeholder 2">
            <a:extLst>
              <a:ext uri="{FF2B5EF4-FFF2-40B4-BE49-F238E27FC236}">
                <a16:creationId xmlns:a16="http://schemas.microsoft.com/office/drawing/2014/main" id="{4FA20B6B-968D-7146-8A45-8C9DE5F2D4AD}"/>
              </a:ext>
            </a:extLst>
          </p:cNvPr>
          <p:cNvSpPr>
            <a:spLocks noGrp="1"/>
          </p:cNvSpPr>
          <p:nvPr>
            <p:ph sz="quarter" idx="11" hasCustomPrompt="1"/>
          </p:nvPr>
        </p:nvSpPr>
        <p:spPr>
          <a:xfrm>
            <a:off x="566736" y="1758951"/>
            <a:ext cx="3230563" cy="2835274"/>
          </a:xfrm>
        </p:spPr>
        <p:txBody>
          <a:bodyPr>
            <a:normAutofit/>
          </a:bodyPr>
          <a:lstStyle>
            <a:lvl1pPr>
              <a:defRPr sz="1600">
                <a:solidFill>
                  <a:schemeClr val="tx1"/>
                </a:solidFill>
              </a:defRPr>
            </a:lvl1pPr>
          </a:lstStyle>
          <a:p>
            <a:r>
              <a:rPr lang="en-US" dirty="0"/>
              <a:t>Click to insert splash content</a:t>
            </a:r>
          </a:p>
        </p:txBody>
      </p:sp>
    </p:spTree>
    <p:extLst>
      <p:ext uri="{BB962C8B-B14F-4D97-AF65-F5344CB8AC3E}">
        <p14:creationId xmlns:p14="http://schemas.microsoft.com/office/powerpoint/2010/main" val="181331687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p">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26F33F-08C6-C04E-905B-CAB22900539A}"/>
              </a:ext>
            </a:extLst>
          </p:cNvPr>
          <p:cNvPicPr>
            <a:picLocks noChangeAspect="1"/>
          </p:cNvPicPr>
          <p:nvPr userDrawn="1"/>
        </p:nvPicPr>
        <p:blipFill>
          <a:blip r:embed="rId2"/>
          <a:srcRect/>
          <a:stretch/>
        </p:blipFill>
        <p:spPr>
          <a:xfrm>
            <a:off x="-7769" y="-2249"/>
            <a:ext cx="9159538" cy="5147999"/>
          </a:xfrm>
          <a:prstGeom prst="rect">
            <a:avLst/>
          </a:prstGeom>
          <a:ln>
            <a:noFill/>
          </a:ln>
        </p:spPr>
      </p:pic>
    </p:spTree>
    <p:extLst>
      <p:ext uri="{BB962C8B-B14F-4D97-AF65-F5344CB8AC3E}">
        <p14:creationId xmlns:p14="http://schemas.microsoft.com/office/powerpoint/2010/main" val="417499465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broad bloc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5645E32-58AF-744E-9185-FEC125D34799}"/>
              </a:ext>
            </a:extLst>
          </p:cNvPr>
          <p:cNvSpPr/>
          <p:nvPr userDrawn="1"/>
        </p:nvSpPr>
        <p:spPr>
          <a:xfrm>
            <a:off x="0" y="-450"/>
            <a:ext cx="2286000"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BA394A0-1316-0F45-BF14-DE8324B65B37}"/>
              </a:ext>
            </a:extLst>
          </p:cNvPr>
          <p:cNvPicPr>
            <a:picLocks noChangeAspect="1"/>
          </p:cNvPicPr>
          <p:nvPr userDrawn="1"/>
        </p:nvPicPr>
        <p:blipFill>
          <a:blip r:embed="rId2"/>
          <a:stretch>
            <a:fillRect/>
          </a:stretch>
        </p:blipFill>
        <p:spPr>
          <a:xfrm>
            <a:off x="360000" y="360000"/>
            <a:ext cx="1260000" cy="624836"/>
          </a:xfrm>
          <a:prstGeom prst="rect">
            <a:avLst/>
          </a:prstGeom>
        </p:spPr>
      </p:pic>
    </p:spTree>
    <p:extLst>
      <p:ext uri="{BB962C8B-B14F-4D97-AF65-F5344CB8AC3E}">
        <p14:creationId xmlns:p14="http://schemas.microsoft.com/office/powerpoint/2010/main" val="2929403584"/>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narrow bloc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86EF3A-372F-3B44-B0A7-90C09B780290}"/>
              </a:ext>
            </a:extLst>
          </p:cNvPr>
          <p:cNvSpPr/>
          <p:nvPr userDrawn="1"/>
        </p:nvSpPr>
        <p:spPr>
          <a:xfrm>
            <a:off x="0" y="-450"/>
            <a:ext cx="1182054"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6091DA9-16DD-484F-BC24-E8EB80788C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1027" y="141027"/>
            <a:ext cx="900000" cy="446311"/>
          </a:xfrm>
          <a:prstGeom prst="rect">
            <a:avLst/>
          </a:prstGeom>
        </p:spPr>
      </p:pic>
    </p:spTree>
    <p:extLst>
      <p:ext uri="{BB962C8B-B14F-4D97-AF65-F5344CB8AC3E}">
        <p14:creationId xmlns:p14="http://schemas.microsoft.com/office/powerpoint/2010/main" val="753623619"/>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Title Placeholder 16">
            <a:extLst>
              <a:ext uri="{FF2B5EF4-FFF2-40B4-BE49-F238E27FC236}">
                <a16:creationId xmlns:a16="http://schemas.microsoft.com/office/drawing/2014/main" id="{172EBE1D-9335-9848-9DAA-E77F897C44ED}"/>
              </a:ext>
            </a:extLst>
          </p:cNvPr>
          <p:cNvSpPr>
            <a:spLocks noGrp="1"/>
          </p:cNvSpPr>
          <p:nvPr>
            <p:ph type="title"/>
          </p:nvPr>
        </p:nvSpPr>
        <p:spPr>
          <a:xfrm>
            <a:off x="457200" y="274638"/>
            <a:ext cx="8229600" cy="1071562"/>
          </a:xfrm>
          <a:prstGeom prst="rect">
            <a:avLst/>
          </a:prstGeom>
        </p:spPr>
        <p:txBody>
          <a:bodyPr vert="horz" lIns="91440" tIns="45720" rIns="91440" bIns="45720" rtlCol="0" anchor="t">
            <a:normAutofit/>
          </a:bodyPr>
          <a:lstStyle/>
          <a:p>
            <a:r>
              <a:rPr lang="en-US" dirty="0"/>
              <a:t>Click to edit Master title style</a:t>
            </a:r>
            <a:br>
              <a:rPr lang="en-US" dirty="0"/>
            </a:br>
            <a:r>
              <a:rPr lang="en-US" dirty="0"/>
              <a:t>(maximum two lines)</a:t>
            </a:r>
          </a:p>
        </p:txBody>
      </p:sp>
      <p:sp>
        <p:nvSpPr>
          <p:cNvPr id="23" name="Footer Placeholder 21">
            <a:extLst>
              <a:ext uri="{FF2B5EF4-FFF2-40B4-BE49-F238E27FC236}">
                <a16:creationId xmlns:a16="http://schemas.microsoft.com/office/drawing/2014/main" id="{874FE988-AA05-BF41-BF04-C7788D0BB39F}"/>
              </a:ext>
            </a:extLst>
          </p:cNvPr>
          <p:cNvSpPr>
            <a:spLocks noGrp="1"/>
          </p:cNvSpPr>
          <p:nvPr>
            <p:ph type="ftr" sz="quarter" idx="3"/>
          </p:nvPr>
        </p:nvSpPr>
        <p:spPr>
          <a:xfrm>
            <a:off x="367677" y="4748551"/>
            <a:ext cx="3086100" cy="274637"/>
          </a:xfrm>
          <a:prstGeom prst="rect">
            <a:avLst/>
          </a:prstGeom>
        </p:spPr>
        <p:txBody>
          <a:bodyPr vert="horz" lIns="91440" tIns="45720" rIns="91440" bIns="45720" rtlCol="0" anchor="ctr"/>
          <a:lstStyle>
            <a:lvl1pPr algn="l">
              <a:defRPr sz="1000" b="1" i="0">
                <a:solidFill>
                  <a:schemeClr val="accent6"/>
                </a:solidFill>
                <a:latin typeface="Roboto Condensed" panose="02000000000000000000" pitchFamily="2" charset="0"/>
                <a:ea typeface="Roboto Condensed" panose="02000000000000000000" pitchFamily="2" charset="0"/>
              </a:defRPr>
            </a:lvl1pPr>
          </a:lstStyle>
          <a:p>
            <a:r>
              <a:rPr lang="en-US"/>
              <a:t>Report title</a:t>
            </a:r>
            <a:endParaRPr lang="en-US" dirty="0"/>
          </a:p>
        </p:txBody>
      </p:sp>
      <p:sp>
        <p:nvSpPr>
          <p:cNvPr id="25" name="Slide Number Placeholder 23">
            <a:extLst>
              <a:ext uri="{FF2B5EF4-FFF2-40B4-BE49-F238E27FC236}">
                <a16:creationId xmlns:a16="http://schemas.microsoft.com/office/drawing/2014/main" id="{D0CB405C-2066-EC46-9387-4660B329C1EE}"/>
              </a:ext>
            </a:extLst>
          </p:cNvPr>
          <p:cNvSpPr>
            <a:spLocks noGrp="1"/>
          </p:cNvSpPr>
          <p:nvPr>
            <p:ph type="sldNum" sz="quarter" idx="4"/>
          </p:nvPr>
        </p:nvSpPr>
        <p:spPr>
          <a:xfrm>
            <a:off x="6739471" y="4748551"/>
            <a:ext cx="2057400" cy="274637"/>
          </a:xfrm>
          <a:prstGeom prst="rect">
            <a:avLst/>
          </a:prstGeom>
        </p:spPr>
        <p:txBody>
          <a:bodyPr vert="horz" lIns="91440" tIns="45720" rIns="91440" bIns="45720" rtlCol="0" anchor="ctr"/>
          <a:lstStyle>
            <a:lvl1pPr algn="r">
              <a:defRPr sz="1000" b="1" i="0">
                <a:solidFill>
                  <a:schemeClr val="accent6"/>
                </a:solidFill>
                <a:latin typeface="Roboto Condensed" panose="02000000000000000000" pitchFamily="2" charset="0"/>
                <a:ea typeface="Roboto Condensed" panose="02000000000000000000" pitchFamily="2" charset="0"/>
              </a:defRPr>
            </a:lvl1pPr>
          </a:lstStyle>
          <a:p>
            <a:fld id="{C19DCF79-8D0F-6F4D-A6DF-4BF78324B6C7}" type="slidenum">
              <a:rPr lang="en-US" smtClean="0"/>
              <a:pPr/>
              <a:t>‹#›</a:t>
            </a:fld>
            <a:endParaRPr lang="en-US" dirty="0"/>
          </a:p>
        </p:txBody>
      </p:sp>
      <p:sp>
        <p:nvSpPr>
          <p:cNvPr id="29" name="Text Placeholder 28">
            <a:extLst>
              <a:ext uri="{FF2B5EF4-FFF2-40B4-BE49-F238E27FC236}">
                <a16:creationId xmlns:a16="http://schemas.microsoft.com/office/drawing/2014/main" id="{BEF88842-43B3-6D4E-B874-CAA861243763}"/>
              </a:ext>
            </a:extLst>
          </p:cNvPr>
          <p:cNvSpPr>
            <a:spLocks noGrp="1"/>
          </p:cNvSpPr>
          <p:nvPr>
            <p:ph type="body" idx="1"/>
          </p:nvPr>
        </p:nvSpPr>
        <p:spPr>
          <a:xfrm>
            <a:off x="457200" y="1507067"/>
            <a:ext cx="8229600" cy="30871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293115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90" r:id="rId4"/>
    <p:sldLayoutId id="2147483691" r:id="rId5"/>
    <p:sldLayoutId id="2147483692" r:id="rId6"/>
    <p:sldLayoutId id="2147483697" r:id="rId7"/>
    <p:sldLayoutId id="2147483693" r:id="rId8"/>
    <p:sldLayoutId id="2147483694" r:id="rId9"/>
    <p:sldLayoutId id="2147483695" r:id="rId10"/>
    <p:sldLayoutId id="2147483700" r:id="rId11"/>
    <p:sldLayoutId id="2147483705" r:id="rId12"/>
    <p:sldLayoutId id="2147483717" r:id="rId13"/>
  </p:sldLayoutIdLst>
  <p:hf hdr="0" dt="0"/>
  <p:txStyles>
    <p:title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p:titleStyle>
    <p:bodyStyle>
      <a:lvl1pPr marL="0" indent="0" algn="l" defTabSz="685800" rtl="0" eaLnBrk="1" latinLnBrk="0" hangingPunct="1">
        <a:lnSpc>
          <a:spcPct val="100000"/>
        </a:lnSpc>
        <a:spcBef>
          <a:spcPts val="480"/>
        </a:spcBef>
        <a:spcAft>
          <a:spcPts val="400"/>
        </a:spcAft>
        <a:buClr>
          <a:schemeClr val="tx2"/>
        </a:buClr>
        <a:buFontTx/>
        <a:buNone/>
        <a:defRPr sz="21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8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5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Title Placeholder 16">
            <a:extLst>
              <a:ext uri="{FF2B5EF4-FFF2-40B4-BE49-F238E27FC236}">
                <a16:creationId xmlns:a16="http://schemas.microsoft.com/office/drawing/2014/main" id="{172EBE1D-9335-9848-9DAA-E77F897C44ED}"/>
              </a:ext>
            </a:extLst>
          </p:cNvPr>
          <p:cNvSpPr>
            <a:spLocks noGrp="1"/>
          </p:cNvSpPr>
          <p:nvPr>
            <p:ph type="title"/>
          </p:nvPr>
        </p:nvSpPr>
        <p:spPr>
          <a:xfrm>
            <a:off x="457200" y="274638"/>
            <a:ext cx="8229600" cy="1071562"/>
          </a:xfrm>
          <a:prstGeom prst="rect">
            <a:avLst/>
          </a:prstGeom>
        </p:spPr>
        <p:txBody>
          <a:bodyPr vert="horz" lIns="91440" tIns="45720" rIns="91440" bIns="45720" rtlCol="0" anchor="t">
            <a:normAutofit/>
          </a:bodyPr>
          <a:lstStyle/>
          <a:p>
            <a:r>
              <a:rPr lang="en-US" dirty="0"/>
              <a:t>Click to edit Master title style</a:t>
            </a:r>
            <a:br>
              <a:rPr lang="en-US" dirty="0"/>
            </a:br>
            <a:r>
              <a:rPr lang="en-US" dirty="0"/>
              <a:t>(maximum two lines)</a:t>
            </a:r>
          </a:p>
        </p:txBody>
      </p:sp>
      <p:sp>
        <p:nvSpPr>
          <p:cNvPr id="23" name="Footer Placeholder 21">
            <a:extLst>
              <a:ext uri="{FF2B5EF4-FFF2-40B4-BE49-F238E27FC236}">
                <a16:creationId xmlns:a16="http://schemas.microsoft.com/office/drawing/2014/main" id="{874FE988-AA05-BF41-BF04-C7788D0BB39F}"/>
              </a:ext>
            </a:extLst>
          </p:cNvPr>
          <p:cNvSpPr>
            <a:spLocks noGrp="1"/>
          </p:cNvSpPr>
          <p:nvPr>
            <p:ph type="ftr" sz="quarter" idx="3"/>
          </p:nvPr>
        </p:nvSpPr>
        <p:spPr>
          <a:xfrm>
            <a:off x="367677" y="4748551"/>
            <a:ext cx="3086100" cy="274637"/>
          </a:xfrm>
          <a:prstGeom prst="rect">
            <a:avLst/>
          </a:prstGeom>
        </p:spPr>
        <p:txBody>
          <a:bodyPr vert="horz" lIns="91440" tIns="45720" rIns="91440" bIns="45720" rtlCol="0" anchor="ctr"/>
          <a:lstStyle>
            <a:lvl1pPr algn="l">
              <a:defRPr sz="1000" b="1" i="0">
                <a:solidFill>
                  <a:schemeClr val="accent6"/>
                </a:solidFill>
                <a:latin typeface="Roboto Condensed" panose="02000000000000000000" pitchFamily="2" charset="0"/>
                <a:ea typeface="Roboto Condensed" panose="02000000000000000000" pitchFamily="2" charset="0"/>
              </a:defRPr>
            </a:lvl1pPr>
          </a:lstStyle>
          <a:p>
            <a:r>
              <a:rPr lang="en-US"/>
              <a:t>Report title</a:t>
            </a:r>
            <a:endParaRPr lang="en-US" dirty="0"/>
          </a:p>
        </p:txBody>
      </p:sp>
      <p:sp>
        <p:nvSpPr>
          <p:cNvPr id="25" name="Slide Number Placeholder 23">
            <a:extLst>
              <a:ext uri="{FF2B5EF4-FFF2-40B4-BE49-F238E27FC236}">
                <a16:creationId xmlns:a16="http://schemas.microsoft.com/office/drawing/2014/main" id="{D0CB405C-2066-EC46-9387-4660B329C1EE}"/>
              </a:ext>
            </a:extLst>
          </p:cNvPr>
          <p:cNvSpPr>
            <a:spLocks noGrp="1"/>
          </p:cNvSpPr>
          <p:nvPr>
            <p:ph type="sldNum" sz="quarter" idx="4"/>
          </p:nvPr>
        </p:nvSpPr>
        <p:spPr>
          <a:xfrm>
            <a:off x="6739471" y="4748551"/>
            <a:ext cx="2057400" cy="274637"/>
          </a:xfrm>
          <a:prstGeom prst="rect">
            <a:avLst/>
          </a:prstGeom>
        </p:spPr>
        <p:txBody>
          <a:bodyPr vert="horz" lIns="91440" tIns="45720" rIns="91440" bIns="45720" rtlCol="0" anchor="ctr"/>
          <a:lstStyle>
            <a:lvl1pPr algn="r">
              <a:defRPr sz="1000" b="1" i="0">
                <a:solidFill>
                  <a:schemeClr val="accent6"/>
                </a:solidFill>
                <a:latin typeface="Roboto Condensed" panose="02000000000000000000" pitchFamily="2" charset="0"/>
                <a:ea typeface="Roboto Condensed" panose="02000000000000000000" pitchFamily="2" charset="0"/>
              </a:defRPr>
            </a:lvl1pPr>
          </a:lstStyle>
          <a:p>
            <a:fld id="{C19DCF79-8D0F-6F4D-A6DF-4BF78324B6C7}" type="slidenum">
              <a:rPr lang="en-US" smtClean="0"/>
              <a:pPr/>
              <a:t>‹#›</a:t>
            </a:fld>
            <a:endParaRPr lang="en-US" dirty="0"/>
          </a:p>
        </p:txBody>
      </p:sp>
      <p:cxnSp>
        <p:nvCxnSpPr>
          <p:cNvPr id="27" name="Straight Connector 26">
            <a:extLst>
              <a:ext uri="{FF2B5EF4-FFF2-40B4-BE49-F238E27FC236}">
                <a16:creationId xmlns:a16="http://schemas.microsoft.com/office/drawing/2014/main" id="{5CE74F87-5C7A-AD40-9897-79BCDB8329B3}"/>
              </a:ext>
            </a:extLst>
          </p:cNvPr>
          <p:cNvCxnSpPr>
            <a:cxnSpLocks/>
          </p:cNvCxnSpPr>
          <p:nvPr userDrawn="1"/>
        </p:nvCxnSpPr>
        <p:spPr>
          <a:xfrm>
            <a:off x="457200" y="234134"/>
            <a:ext cx="822960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49C8A9F-6DF1-BB4B-BB75-4A8939160BE7}"/>
              </a:ext>
            </a:extLst>
          </p:cNvPr>
          <p:cNvCxnSpPr>
            <a:cxnSpLocks/>
          </p:cNvCxnSpPr>
          <p:nvPr userDrawn="1"/>
        </p:nvCxnSpPr>
        <p:spPr>
          <a:xfrm>
            <a:off x="458170" y="4731343"/>
            <a:ext cx="822863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 Placeholder 28">
            <a:extLst>
              <a:ext uri="{FF2B5EF4-FFF2-40B4-BE49-F238E27FC236}">
                <a16:creationId xmlns:a16="http://schemas.microsoft.com/office/drawing/2014/main" id="{BEF88842-43B3-6D4E-B874-CAA861243763}"/>
              </a:ext>
            </a:extLst>
          </p:cNvPr>
          <p:cNvSpPr>
            <a:spLocks noGrp="1"/>
          </p:cNvSpPr>
          <p:nvPr>
            <p:ph type="body" idx="1"/>
          </p:nvPr>
        </p:nvSpPr>
        <p:spPr>
          <a:xfrm>
            <a:off x="457200" y="1507067"/>
            <a:ext cx="8229600" cy="30871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066003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Lst>
  <p:hf hdr="0" dt="0"/>
  <p:txStyles>
    <p:title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p:titleStyle>
    <p:bodyStyle>
      <a:lvl1pPr marL="0" indent="0" algn="l" defTabSz="685800" rtl="0" eaLnBrk="1" latinLnBrk="0" hangingPunct="1">
        <a:lnSpc>
          <a:spcPct val="100000"/>
        </a:lnSpc>
        <a:spcBef>
          <a:spcPts val="480"/>
        </a:spcBef>
        <a:spcAft>
          <a:spcPts val="400"/>
        </a:spcAft>
        <a:buClr>
          <a:schemeClr val="tx2"/>
        </a:buClr>
        <a:buFontTx/>
        <a:buNone/>
        <a:defRPr sz="21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8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5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6.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66.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0.xml"/><Relationship Id="rId5" Type="http://schemas.openxmlformats.org/officeDocument/2006/relationships/image" Target="../media/image77.jpe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sv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jpeg"/><Relationship Id="rId24" Type="http://schemas.openxmlformats.org/officeDocument/2006/relationships/image" Target="../media/image30.png"/><Relationship Id="rId32" Type="http://schemas.openxmlformats.org/officeDocument/2006/relationships/image" Target="../media/image38.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tiff"/><Relationship Id="rId28" Type="http://schemas.openxmlformats.org/officeDocument/2006/relationships/image" Target="../media/image34.jpeg"/><Relationship Id="rId36" Type="http://schemas.openxmlformats.org/officeDocument/2006/relationships/image" Target="../media/image42.emf"/><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tiff"/><Relationship Id="rId27" Type="http://schemas.openxmlformats.org/officeDocument/2006/relationships/image" Target="../media/image33.jpeg"/><Relationship Id="rId30" Type="http://schemas.openxmlformats.org/officeDocument/2006/relationships/image" Target="../media/image36.png"/><Relationship Id="rId35" Type="http://schemas.openxmlformats.org/officeDocument/2006/relationships/image" Target="../media/image41.png"/><Relationship Id="rId8"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clock&#10;&#10;Description automatically generated">
            <a:extLst>
              <a:ext uri="{FF2B5EF4-FFF2-40B4-BE49-F238E27FC236}">
                <a16:creationId xmlns:a16="http://schemas.microsoft.com/office/drawing/2014/main" id="{B454AF50-F442-8B4C-A921-268C113B6F3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6878" y="-257175"/>
            <a:ext cx="5176499" cy="5657850"/>
          </a:xfrm>
          <a:prstGeom prst="rect">
            <a:avLst/>
          </a:prstGeom>
        </p:spPr>
      </p:pic>
      <p:sp>
        <p:nvSpPr>
          <p:cNvPr id="10" name="Title 1">
            <a:extLst>
              <a:ext uri="{FF2B5EF4-FFF2-40B4-BE49-F238E27FC236}">
                <a16:creationId xmlns:a16="http://schemas.microsoft.com/office/drawing/2014/main" id="{D7B7FD43-6184-434F-BCC4-B4A19917032D}"/>
              </a:ext>
            </a:extLst>
          </p:cNvPr>
          <p:cNvSpPr>
            <a:spLocks noGrp="1"/>
          </p:cNvSpPr>
          <p:nvPr>
            <p:ph type="title"/>
          </p:nvPr>
        </p:nvSpPr>
        <p:spPr>
          <a:xfrm>
            <a:off x="745729" y="1695890"/>
            <a:ext cx="4198798" cy="1880588"/>
          </a:xfrm>
        </p:spPr>
        <p:txBody>
          <a:bodyPr>
            <a:noAutofit/>
          </a:bodyPr>
          <a:lstStyle/>
          <a:p>
            <a:pPr algn="ctr"/>
            <a:r>
              <a:rPr lang="en-US" sz="2800" dirty="0">
                <a:solidFill>
                  <a:schemeClr val="bg1"/>
                </a:solidFill>
              </a:rPr>
              <a:t>THE ECONOMIC CASE FOR GREENING THE GLOBAL RECOVERY THROUGH CITIES</a:t>
            </a:r>
            <a:endParaRPr lang="en-US" sz="2800" b="0" dirty="0">
              <a:solidFill>
                <a:schemeClr val="bg1"/>
              </a:solidFill>
            </a:endParaRPr>
          </a:p>
        </p:txBody>
      </p:sp>
      <p:sp>
        <p:nvSpPr>
          <p:cNvPr id="11" name="Text Placeholder 2">
            <a:extLst>
              <a:ext uri="{FF2B5EF4-FFF2-40B4-BE49-F238E27FC236}">
                <a16:creationId xmlns:a16="http://schemas.microsoft.com/office/drawing/2014/main" id="{C3AE6397-2BEB-2A45-9246-28E60EE89873}"/>
              </a:ext>
            </a:extLst>
          </p:cNvPr>
          <p:cNvSpPr txBox="1">
            <a:spLocks/>
          </p:cNvSpPr>
          <p:nvPr/>
        </p:nvSpPr>
        <p:spPr>
          <a:xfrm>
            <a:off x="1237566" y="3211924"/>
            <a:ext cx="3215123" cy="493422"/>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00" b="1" i="0" kern="1200">
                <a:solidFill>
                  <a:schemeClr val="accent6"/>
                </a:solidFill>
                <a:latin typeface="Roboto Condensed" panose="02000000000000000000" pitchFamily="2" charset="0"/>
                <a:ea typeface="Roboto Condensed"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7 Priorities for National Governments</a:t>
            </a:r>
            <a:endParaRPr lang="en-US" sz="400" dirty="0">
              <a:solidFill>
                <a:schemeClr val="bg1"/>
              </a:solidFill>
            </a:endParaRPr>
          </a:p>
        </p:txBody>
      </p:sp>
      <p:sp>
        <p:nvSpPr>
          <p:cNvPr id="12" name="Text Placeholder 2">
            <a:extLst>
              <a:ext uri="{FF2B5EF4-FFF2-40B4-BE49-F238E27FC236}">
                <a16:creationId xmlns:a16="http://schemas.microsoft.com/office/drawing/2014/main" id="{E094AAB0-1552-2841-BC85-B98A4EBF383A}"/>
              </a:ext>
            </a:extLst>
          </p:cNvPr>
          <p:cNvSpPr txBox="1">
            <a:spLocks/>
          </p:cNvSpPr>
          <p:nvPr/>
        </p:nvSpPr>
        <p:spPr>
          <a:xfrm>
            <a:off x="5678704" y="1214524"/>
            <a:ext cx="3621413" cy="1997400"/>
          </a:xfrm>
          <a:prstGeom prst="rect">
            <a:avLst/>
          </a:prstGeom>
        </p:spPr>
        <p:txBody>
          <a:bodyPr vert="horz" lIns="91440" tIns="45720" rIns="91440" bIns="45720" rtlCol="0" anchor="ctr">
            <a:normAutofit/>
          </a:bodyPr>
          <a:lstStyle>
            <a:lvl1pPr marL="0" indent="0" algn="l" defTabSz="685800" rtl="0" eaLnBrk="1" latinLnBrk="0" hangingPunct="1">
              <a:lnSpc>
                <a:spcPct val="100000"/>
              </a:lnSpc>
              <a:spcBef>
                <a:spcPts val="480"/>
              </a:spcBef>
              <a:spcAft>
                <a:spcPts val="400"/>
              </a:spcAft>
              <a:buClr>
                <a:schemeClr val="tx2"/>
              </a:buClr>
              <a:buFontTx/>
              <a:buNone/>
              <a:defRPr sz="2600" b="0" i="0" kern="1200">
                <a:solidFill>
                  <a:schemeClr val="bg2"/>
                </a:solidFill>
                <a:latin typeface="Roboto Condensed" panose="02000000000000000000" pitchFamily="2" charset="0"/>
                <a:ea typeface="Roboto Condensed" panose="02000000000000000000" pitchFamily="2" charset="0"/>
                <a:cs typeface="Roboto" panose="02000000000000000000" pitchFamily="2" charset="0"/>
              </a:defRPr>
            </a:lvl1pPr>
            <a:lvl2pPr marL="5143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8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5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i="1" dirty="0">
                <a:solidFill>
                  <a:schemeClr val="tx2"/>
                </a:solidFill>
              </a:rPr>
              <a:t>Publication launch</a:t>
            </a:r>
            <a:br>
              <a:rPr lang="en-US" sz="1800" i="1" dirty="0">
                <a:solidFill>
                  <a:schemeClr val="tx2"/>
                </a:solidFill>
              </a:rPr>
            </a:br>
            <a:r>
              <a:rPr lang="en-US" sz="2800" b="1" dirty="0">
                <a:solidFill>
                  <a:schemeClr val="tx2"/>
                </a:solidFill>
              </a:rPr>
              <a:t>14 September 2020</a:t>
            </a:r>
            <a:br>
              <a:rPr lang="en-US" sz="2800" b="1" dirty="0">
                <a:solidFill>
                  <a:schemeClr val="tx2"/>
                </a:solidFill>
              </a:rPr>
            </a:br>
            <a:endParaRPr lang="en-US" sz="2800" b="1" dirty="0">
              <a:solidFill>
                <a:schemeClr val="tx2"/>
              </a:solidFill>
            </a:endParaRPr>
          </a:p>
          <a:p>
            <a:r>
              <a:rPr lang="en-US" sz="1800" b="1" dirty="0">
                <a:solidFill>
                  <a:schemeClr val="tx2"/>
                </a:solidFill>
              </a:rPr>
              <a:t>Nick Godfrey</a:t>
            </a:r>
            <a:br>
              <a:rPr lang="en-US" sz="1800" b="1" dirty="0">
                <a:solidFill>
                  <a:schemeClr val="tx2"/>
                </a:solidFill>
              </a:rPr>
            </a:br>
            <a:r>
              <a:rPr lang="en-US" sz="1800" dirty="0" err="1">
                <a:solidFill>
                  <a:schemeClr val="tx2"/>
                </a:solidFill>
              </a:rPr>
              <a:t>Programme</a:t>
            </a:r>
            <a:r>
              <a:rPr lang="en-US" sz="1800" dirty="0">
                <a:solidFill>
                  <a:schemeClr val="tx2"/>
                </a:solidFill>
              </a:rPr>
              <a:t> Director</a:t>
            </a:r>
          </a:p>
          <a:p>
            <a:endParaRPr lang="en-US" sz="1800" dirty="0">
              <a:solidFill>
                <a:schemeClr val="tx2"/>
              </a:solidFill>
            </a:endParaRPr>
          </a:p>
        </p:txBody>
      </p:sp>
      <p:pic>
        <p:nvPicPr>
          <p:cNvPr id="14" name="Picture 13" descr="A close up of a logo&#10;&#10;Description automatically generated">
            <a:extLst>
              <a:ext uri="{FF2B5EF4-FFF2-40B4-BE49-F238E27FC236}">
                <a16:creationId xmlns:a16="http://schemas.microsoft.com/office/drawing/2014/main" id="{A82446A7-E66D-4E4C-BDED-ED4AB0399C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6886" y="0"/>
            <a:ext cx="1757114" cy="1039091"/>
          </a:xfrm>
          <a:prstGeom prst="rect">
            <a:avLst/>
          </a:prstGeom>
        </p:spPr>
      </p:pic>
      <p:sp>
        <p:nvSpPr>
          <p:cNvPr id="2" name="Rectangle 1">
            <a:extLst>
              <a:ext uri="{FF2B5EF4-FFF2-40B4-BE49-F238E27FC236}">
                <a16:creationId xmlns:a16="http://schemas.microsoft.com/office/drawing/2014/main" id="{23AFFA72-8D39-9F4A-AABE-0E37BC944657}"/>
              </a:ext>
            </a:extLst>
          </p:cNvPr>
          <p:cNvSpPr/>
          <p:nvPr/>
        </p:nvSpPr>
        <p:spPr>
          <a:xfrm>
            <a:off x="5678704" y="3395894"/>
            <a:ext cx="3453745" cy="1200329"/>
          </a:xfrm>
          <a:prstGeom prst="rect">
            <a:avLst/>
          </a:prstGeom>
        </p:spPr>
        <p:txBody>
          <a:bodyPr wrap="square">
            <a:spAutoFit/>
          </a:bodyPr>
          <a:lstStyle/>
          <a:p>
            <a:r>
              <a:rPr lang="en-GB" i="1"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Authors: Gulati, M., Becqué, R., Godfrey, N., </a:t>
            </a:r>
            <a:r>
              <a:rPr lang="en-GB" i="1" dirty="0" err="1">
                <a:solidFill>
                  <a:schemeClr val="tx2"/>
                </a:solidFill>
                <a:latin typeface="Roboto Condensed" panose="02000000000000000000" pitchFamily="2" charset="0"/>
                <a:ea typeface="Roboto Condensed" panose="02000000000000000000" pitchFamily="2" charset="0"/>
                <a:cs typeface="Roboto" panose="02000000000000000000" pitchFamily="2" charset="0"/>
              </a:rPr>
              <a:t>Akhmouch</a:t>
            </a:r>
            <a:r>
              <a:rPr lang="en-GB" i="1"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 A., Cartwright, A., </a:t>
            </a:r>
            <a:r>
              <a:rPr lang="en-GB" i="1" dirty="0" err="1">
                <a:solidFill>
                  <a:schemeClr val="tx2"/>
                </a:solidFill>
                <a:latin typeface="Roboto Condensed" panose="02000000000000000000" pitchFamily="2" charset="0"/>
                <a:ea typeface="Roboto Condensed" panose="02000000000000000000" pitchFamily="2" charset="0"/>
                <a:cs typeface="Roboto" panose="02000000000000000000" pitchFamily="2" charset="0"/>
              </a:rPr>
              <a:t>Eis</a:t>
            </a:r>
            <a:r>
              <a:rPr lang="en-GB" i="1"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 J., Huq, S., Jacobs, M., King, R., Rode, P.</a:t>
            </a:r>
            <a:r>
              <a:rPr lang="en-GB" dirty="0">
                <a:solidFill>
                  <a:schemeClr val="tx2"/>
                </a:solidFill>
                <a:latin typeface="Roboto Condensed" panose="02000000000000000000" pitchFamily="2" charset="0"/>
                <a:ea typeface="Roboto Condensed" panose="02000000000000000000" pitchFamily="2" charset="0"/>
                <a:cs typeface="Roboto" panose="02000000000000000000" pitchFamily="2" charset="0"/>
              </a:rPr>
              <a:t> </a:t>
            </a:r>
            <a:endParaRPr lang="en-US" dirty="0">
              <a:solidFill>
                <a:schemeClr val="tx2"/>
              </a:solidFill>
              <a:latin typeface="Roboto Condensed" panose="02000000000000000000" pitchFamily="2" charset="0"/>
              <a:ea typeface="Roboto Condensed" panose="02000000000000000000" pitchFamily="2" charset="0"/>
              <a:cs typeface="Roboto" panose="02000000000000000000" pitchFamily="2" charset="0"/>
            </a:endParaRPr>
          </a:p>
        </p:txBody>
      </p:sp>
    </p:spTree>
    <p:extLst>
      <p:ext uri="{BB962C8B-B14F-4D97-AF65-F5344CB8AC3E}">
        <p14:creationId xmlns:p14="http://schemas.microsoft.com/office/powerpoint/2010/main" val="3340060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0DE1FA-5665-49B2-BD7F-A87FB6ED4A17}"/>
              </a:ext>
            </a:extLst>
          </p:cNvPr>
          <p:cNvSpPr/>
          <p:nvPr/>
        </p:nvSpPr>
        <p:spPr>
          <a:xfrm>
            <a:off x="357803" y="213645"/>
            <a:ext cx="9064977" cy="1046440"/>
          </a:xfrm>
          <a:prstGeom prst="rect">
            <a:avLst/>
          </a:prstGeom>
        </p:spPr>
        <p:txBody>
          <a:bodyPr wrap="square">
            <a:spAutoFit/>
          </a:bodyPr>
          <a:lstStyle/>
          <a:p>
            <a:r>
              <a:rPr lang="en-GB" sz="3000" b="1" dirty="0">
                <a:solidFill>
                  <a:schemeClr val="tx2"/>
                </a:solidFill>
                <a:latin typeface="Roboto Condensed" panose="02000000000000000000" pitchFamily="2" charset="0"/>
                <a:ea typeface="Roboto Condensed" panose="02000000000000000000" pitchFamily="2" charset="0"/>
                <a:cs typeface="+mj-cs"/>
              </a:rPr>
              <a:t>7 priority areas for urban investment by national governments with significant net benefit</a:t>
            </a:r>
            <a:r>
              <a:rPr lang="en-GB" sz="3200" b="1" dirty="0">
                <a:solidFill>
                  <a:schemeClr val="tx2"/>
                </a:solidFill>
                <a:latin typeface="Roboto Condensed" panose="02000000000000000000" pitchFamily="2" charset="0"/>
                <a:ea typeface="Roboto Condensed" panose="02000000000000000000" pitchFamily="2" charset="0"/>
                <a:cs typeface="+mj-cs"/>
              </a:rPr>
              <a:t>s </a:t>
            </a:r>
          </a:p>
        </p:txBody>
      </p:sp>
      <p:sp>
        <p:nvSpPr>
          <p:cNvPr id="13" name="TextBox 12">
            <a:extLst>
              <a:ext uri="{FF2B5EF4-FFF2-40B4-BE49-F238E27FC236}">
                <a16:creationId xmlns:a16="http://schemas.microsoft.com/office/drawing/2014/main" id="{0C534ED7-1B71-4B0F-804A-4D4EEC950ECA}"/>
              </a:ext>
            </a:extLst>
          </p:cNvPr>
          <p:cNvSpPr txBox="1"/>
          <p:nvPr/>
        </p:nvSpPr>
        <p:spPr>
          <a:xfrm>
            <a:off x="3599380" y="5921790"/>
            <a:ext cx="3015574" cy="3354765"/>
          </a:xfrm>
          <a:prstGeom prst="rect">
            <a:avLst/>
          </a:prstGeom>
          <a:noFill/>
        </p:spPr>
        <p:txBody>
          <a:bodyPr wrap="square" rtlCol="0">
            <a:spAutoFit/>
          </a:bodyPr>
          <a:lstStyle/>
          <a:p>
            <a:pPr marL="285750" indent="-285750">
              <a:spcAft>
                <a:spcPts val="1200"/>
              </a:spcAft>
              <a:buFont typeface="Wingdings" panose="05000000000000000000" pitchFamily="2" charset="2"/>
              <a:buChar char="ü"/>
            </a:pPr>
            <a:r>
              <a:rPr lang="en-US" dirty="0">
                <a:solidFill>
                  <a:schemeClr val="tx2"/>
                </a:solidFill>
              </a:rPr>
              <a:t>Job creation &amp; protection</a:t>
            </a:r>
          </a:p>
          <a:p>
            <a:pPr marL="285750" indent="-285750">
              <a:spcAft>
                <a:spcPts val="1200"/>
              </a:spcAft>
              <a:buFont typeface="Wingdings" panose="05000000000000000000" pitchFamily="2" charset="2"/>
              <a:buChar char="ü"/>
            </a:pPr>
            <a:r>
              <a:rPr lang="en-US" dirty="0">
                <a:solidFill>
                  <a:schemeClr val="tx2"/>
                </a:solidFill>
              </a:rPr>
              <a:t>Social, environmental and health benefits </a:t>
            </a:r>
          </a:p>
          <a:p>
            <a:pPr marL="285750" indent="-285750">
              <a:spcAft>
                <a:spcPts val="1200"/>
              </a:spcAft>
              <a:buFont typeface="Wingdings" panose="05000000000000000000" pitchFamily="2" charset="2"/>
              <a:buChar char="ü"/>
            </a:pPr>
            <a:r>
              <a:rPr lang="en-US" dirty="0">
                <a:solidFill>
                  <a:schemeClr val="tx2"/>
                </a:solidFill>
              </a:rPr>
              <a:t>Economic prosperity </a:t>
            </a:r>
          </a:p>
          <a:p>
            <a:pPr marL="285750" indent="-285750">
              <a:spcAft>
                <a:spcPts val="1200"/>
              </a:spcAft>
              <a:buFont typeface="Wingdings" panose="05000000000000000000" pitchFamily="2" charset="2"/>
              <a:buChar char="ü"/>
            </a:pPr>
            <a:r>
              <a:rPr lang="en-US" dirty="0">
                <a:solidFill>
                  <a:schemeClr val="tx2"/>
                </a:solidFill>
              </a:rPr>
              <a:t>Reduced emissions </a:t>
            </a:r>
          </a:p>
          <a:p>
            <a:pPr marL="285750" indent="-285750">
              <a:spcAft>
                <a:spcPts val="1200"/>
              </a:spcAft>
              <a:buFont typeface="Wingdings" panose="05000000000000000000" pitchFamily="2" charset="2"/>
              <a:buChar char="ü"/>
            </a:pPr>
            <a:r>
              <a:rPr lang="en-US" dirty="0">
                <a:solidFill>
                  <a:schemeClr val="tx2"/>
                </a:solidFill>
              </a:rPr>
              <a:t>Increased resilience to health, economic and climate crise</a:t>
            </a:r>
            <a:r>
              <a:rPr lang="en-US" dirty="0"/>
              <a:t>s </a:t>
            </a:r>
          </a:p>
          <a:p>
            <a:pPr marL="285750" indent="-285750">
              <a:buFont typeface="Arial" panose="020B0604020202020204" pitchFamily="34" charset="0"/>
              <a:buChar char="•"/>
            </a:pPr>
            <a:endParaRPr lang="en-GB" dirty="0"/>
          </a:p>
        </p:txBody>
      </p:sp>
      <p:sp>
        <p:nvSpPr>
          <p:cNvPr id="2" name="TextBox 1">
            <a:extLst>
              <a:ext uri="{FF2B5EF4-FFF2-40B4-BE49-F238E27FC236}">
                <a16:creationId xmlns:a16="http://schemas.microsoft.com/office/drawing/2014/main" id="{08853B24-4627-400F-B6A7-68B219CFA743}"/>
              </a:ext>
            </a:extLst>
          </p:cNvPr>
          <p:cNvSpPr txBox="1"/>
          <p:nvPr/>
        </p:nvSpPr>
        <p:spPr>
          <a:xfrm>
            <a:off x="769547" y="2571750"/>
            <a:ext cx="7382663" cy="400110"/>
          </a:xfrm>
          <a:prstGeom prst="rect">
            <a:avLst/>
          </a:prstGeom>
          <a:noFill/>
        </p:spPr>
        <p:txBody>
          <a:bodyPr wrap="square" rtlCol="0">
            <a:spAutoFit/>
          </a:bodyPr>
          <a:lstStyle/>
          <a:p>
            <a:pPr algn="ctr"/>
            <a:r>
              <a:rPr lang="en-US" sz="2000" b="1" dirty="0">
                <a:solidFill>
                  <a:schemeClr val="tx2"/>
                </a:solidFill>
                <a:latin typeface="Roboto Condensed" panose="020B0604020202020204" charset="0"/>
                <a:ea typeface="Roboto Condensed" panose="020B0604020202020204" charset="0"/>
                <a:cs typeface="Times New Roman" panose="02020603050405020304" pitchFamily="18" charset="0"/>
              </a:rPr>
              <a:t>Cross cutting policy reforms that enhance impact of investments: </a:t>
            </a:r>
            <a:endParaRPr lang="en-GB" sz="2000" b="1" dirty="0">
              <a:solidFill>
                <a:schemeClr val="tx2"/>
              </a:solidFill>
              <a:latin typeface="Roboto Condensed" panose="020B0604020202020204" charset="0"/>
              <a:ea typeface="Roboto Condensed" panose="020B0604020202020204" charset="0"/>
              <a:cs typeface="Times New Roman" panose="02020603050405020304" pitchFamily="18" charset="0"/>
            </a:endParaRPr>
          </a:p>
        </p:txBody>
      </p:sp>
      <p:pic>
        <p:nvPicPr>
          <p:cNvPr id="5" name="Picture 4" descr="A close up of a sign&#10;&#10;Description automatically generated">
            <a:extLst>
              <a:ext uri="{FF2B5EF4-FFF2-40B4-BE49-F238E27FC236}">
                <a16:creationId xmlns:a16="http://schemas.microsoft.com/office/drawing/2014/main" id="{02EBA3C3-190A-C646-B865-7529EBFA9AB1}"/>
              </a:ext>
            </a:extLst>
          </p:cNvPr>
          <p:cNvPicPr>
            <a:picLocks noChangeAspect="1"/>
          </p:cNvPicPr>
          <p:nvPr/>
        </p:nvPicPr>
        <p:blipFill>
          <a:blip r:embed="rId3"/>
          <a:stretch>
            <a:fillRect/>
          </a:stretch>
        </p:blipFill>
        <p:spPr>
          <a:xfrm>
            <a:off x="7759674" y="1264024"/>
            <a:ext cx="1104847" cy="1270574"/>
          </a:xfrm>
          <a:prstGeom prst="rect">
            <a:avLst/>
          </a:prstGeom>
        </p:spPr>
      </p:pic>
      <p:pic>
        <p:nvPicPr>
          <p:cNvPr id="7" name="Picture 6" descr="A close up of a logo&#10;&#10;Description automatically generated">
            <a:extLst>
              <a:ext uri="{FF2B5EF4-FFF2-40B4-BE49-F238E27FC236}">
                <a16:creationId xmlns:a16="http://schemas.microsoft.com/office/drawing/2014/main" id="{63052534-7AAF-254E-81AA-C5EA57F12704}"/>
              </a:ext>
            </a:extLst>
          </p:cNvPr>
          <p:cNvPicPr>
            <a:picLocks noChangeAspect="1"/>
          </p:cNvPicPr>
          <p:nvPr/>
        </p:nvPicPr>
        <p:blipFill>
          <a:blip r:embed="rId4"/>
          <a:stretch>
            <a:fillRect/>
          </a:stretch>
        </p:blipFill>
        <p:spPr>
          <a:xfrm>
            <a:off x="6567675" y="1264024"/>
            <a:ext cx="1104847" cy="1270574"/>
          </a:xfrm>
          <a:prstGeom prst="rect">
            <a:avLst/>
          </a:prstGeom>
        </p:spPr>
      </p:pic>
      <p:pic>
        <p:nvPicPr>
          <p:cNvPr id="11" name="Picture 10" descr="A picture containing umbrella&#10;&#10;Description automatically generated">
            <a:extLst>
              <a:ext uri="{FF2B5EF4-FFF2-40B4-BE49-F238E27FC236}">
                <a16:creationId xmlns:a16="http://schemas.microsoft.com/office/drawing/2014/main" id="{8CD14B1D-5C39-034C-8226-62FCB2B2B782}"/>
              </a:ext>
            </a:extLst>
          </p:cNvPr>
          <p:cNvPicPr>
            <a:picLocks noChangeAspect="1"/>
          </p:cNvPicPr>
          <p:nvPr/>
        </p:nvPicPr>
        <p:blipFill>
          <a:blip r:embed="rId5"/>
          <a:stretch>
            <a:fillRect/>
          </a:stretch>
        </p:blipFill>
        <p:spPr>
          <a:xfrm>
            <a:off x="5361970" y="1264024"/>
            <a:ext cx="1104847" cy="1270574"/>
          </a:xfrm>
          <a:prstGeom prst="rect">
            <a:avLst/>
          </a:prstGeom>
        </p:spPr>
      </p:pic>
      <p:pic>
        <p:nvPicPr>
          <p:cNvPr id="14" name="Picture 13" descr="A close up of a sign&#10;&#10;Description automatically generated">
            <a:extLst>
              <a:ext uri="{FF2B5EF4-FFF2-40B4-BE49-F238E27FC236}">
                <a16:creationId xmlns:a16="http://schemas.microsoft.com/office/drawing/2014/main" id="{6879B11E-079D-6247-8F87-6BEECC0EC492}"/>
              </a:ext>
            </a:extLst>
          </p:cNvPr>
          <p:cNvPicPr>
            <a:picLocks noChangeAspect="1"/>
          </p:cNvPicPr>
          <p:nvPr/>
        </p:nvPicPr>
        <p:blipFill>
          <a:blip r:embed="rId6"/>
          <a:stretch>
            <a:fillRect/>
          </a:stretch>
        </p:blipFill>
        <p:spPr>
          <a:xfrm>
            <a:off x="4187463" y="1255488"/>
            <a:ext cx="1104847" cy="1270574"/>
          </a:xfrm>
          <a:prstGeom prst="rect">
            <a:avLst/>
          </a:prstGeom>
        </p:spPr>
      </p:pic>
      <p:pic>
        <p:nvPicPr>
          <p:cNvPr id="16" name="Picture 15" descr="A picture containing building&#10;&#10;Description automatically generated">
            <a:extLst>
              <a:ext uri="{FF2B5EF4-FFF2-40B4-BE49-F238E27FC236}">
                <a16:creationId xmlns:a16="http://schemas.microsoft.com/office/drawing/2014/main" id="{D6F7B85B-AB08-774A-AB4D-6E286072EF89}"/>
              </a:ext>
            </a:extLst>
          </p:cNvPr>
          <p:cNvPicPr>
            <a:picLocks noChangeAspect="1"/>
          </p:cNvPicPr>
          <p:nvPr/>
        </p:nvPicPr>
        <p:blipFill>
          <a:blip r:embed="rId7"/>
          <a:stretch>
            <a:fillRect/>
          </a:stretch>
        </p:blipFill>
        <p:spPr>
          <a:xfrm>
            <a:off x="2971119" y="1260085"/>
            <a:ext cx="1104847" cy="1270574"/>
          </a:xfrm>
          <a:prstGeom prst="rect">
            <a:avLst/>
          </a:prstGeom>
        </p:spPr>
      </p:pic>
      <p:pic>
        <p:nvPicPr>
          <p:cNvPr id="19" name="Picture 18" descr="A close up of a sign&#10;&#10;Description automatically generated">
            <a:extLst>
              <a:ext uri="{FF2B5EF4-FFF2-40B4-BE49-F238E27FC236}">
                <a16:creationId xmlns:a16="http://schemas.microsoft.com/office/drawing/2014/main" id="{1864BF86-2175-194F-9E48-A25676AF3DF6}"/>
              </a:ext>
            </a:extLst>
          </p:cNvPr>
          <p:cNvPicPr>
            <a:picLocks noChangeAspect="1"/>
          </p:cNvPicPr>
          <p:nvPr/>
        </p:nvPicPr>
        <p:blipFill>
          <a:blip r:embed="rId8"/>
          <a:stretch>
            <a:fillRect/>
          </a:stretch>
        </p:blipFill>
        <p:spPr>
          <a:xfrm>
            <a:off x="1765414" y="1264024"/>
            <a:ext cx="1104847" cy="1270574"/>
          </a:xfrm>
          <a:prstGeom prst="rect">
            <a:avLst/>
          </a:prstGeom>
        </p:spPr>
      </p:pic>
      <p:pic>
        <p:nvPicPr>
          <p:cNvPr id="35" name="Picture 34" descr="A close up of a sign&#10;&#10;Description automatically generated">
            <a:extLst>
              <a:ext uri="{FF2B5EF4-FFF2-40B4-BE49-F238E27FC236}">
                <a16:creationId xmlns:a16="http://schemas.microsoft.com/office/drawing/2014/main" id="{7EF8E412-79A4-604A-86EE-35BC6ED00E56}"/>
              </a:ext>
            </a:extLst>
          </p:cNvPr>
          <p:cNvPicPr>
            <a:picLocks noChangeAspect="1"/>
          </p:cNvPicPr>
          <p:nvPr/>
        </p:nvPicPr>
        <p:blipFill>
          <a:blip r:embed="rId9"/>
          <a:stretch>
            <a:fillRect/>
          </a:stretch>
        </p:blipFill>
        <p:spPr>
          <a:xfrm>
            <a:off x="568894" y="1264025"/>
            <a:ext cx="1104847" cy="1270574"/>
          </a:xfrm>
          <a:prstGeom prst="rect">
            <a:avLst/>
          </a:prstGeom>
        </p:spPr>
      </p:pic>
      <p:pic>
        <p:nvPicPr>
          <p:cNvPr id="39" name="Picture 38" descr="A close up of a sign&#10;&#10;Description automatically generated">
            <a:extLst>
              <a:ext uri="{FF2B5EF4-FFF2-40B4-BE49-F238E27FC236}">
                <a16:creationId xmlns:a16="http://schemas.microsoft.com/office/drawing/2014/main" id="{642D4CA9-398E-A546-9F4C-FD2AE5E6550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73741" y="3102118"/>
            <a:ext cx="1102417" cy="1273739"/>
          </a:xfrm>
          <a:prstGeom prst="rect">
            <a:avLst/>
          </a:prstGeom>
        </p:spPr>
      </p:pic>
      <p:pic>
        <p:nvPicPr>
          <p:cNvPr id="41" name="Picture 40" descr="A close up of a sign&#10;&#10;Description automatically generated">
            <a:extLst>
              <a:ext uri="{FF2B5EF4-FFF2-40B4-BE49-F238E27FC236}">
                <a16:creationId xmlns:a16="http://schemas.microsoft.com/office/drawing/2014/main" id="{37C99888-B274-3D41-AD0F-6ED1A1EB0CE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63118" y="3117485"/>
            <a:ext cx="1104847" cy="1276547"/>
          </a:xfrm>
          <a:prstGeom prst="rect">
            <a:avLst/>
          </a:prstGeom>
        </p:spPr>
      </p:pic>
      <p:pic>
        <p:nvPicPr>
          <p:cNvPr id="43" name="Picture 42" descr="A close up of a sign&#10;&#10;Description automatically generated">
            <a:extLst>
              <a:ext uri="{FF2B5EF4-FFF2-40B4-BE49-F238E27FC236}">
                <a16:creationId xmlns:a16="http://schemas.microsoft.com/office/drawing/2014/main" id="{BDCC729C-3A0C-8B48-950A-2EBE4D6C5E4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654827" y="3099310"/>
            <a:ext cx="1104847" cy="1276547"/>
          </a:xfrm>
          <a:prstGeom prst="rect">
            <a:avLst/>
          </a:prstGeom>
        </p:spPr>
      </p:pic>
      <p:sp>
        <p:nvSpPr>
          <p:cNvPr id="44" name="TextBox 43">
            <a:extLst>
              <a:ext uri="{FF2B5EF4-FFF2-40B4-BE49-F238E27FC236}">
                <a16:creationId xmlns:a16="http://schemas.microsoft.com/office/drawing/2014/main" id="{2A040FDD-4824-4249-A928-2691EB3427C4}"/>
              </a:ext>
            </a:extLst>
          </p:cNvPr>
          <p:cNvSpPr txBox="1"/>
          <p:nvPr/>
        </p:nvSpPr>
        <p:spPr>
          <a:xfrm>
            <a:off x="1421069" y="4375857"/>
            <a:ext cx="1793535" cy="400110"/>
          </a:xfrm>
          <a:prstGeom prst="rect">
            <a:avLst/>
          </a:prstGeom>
          <a:noFill/>
        </p:spPr>
        <p:txBody>
          <a:bodyPr wrap="square" rtlCol="0">
            <a:spAutoFit/>
          </a:bodyPr>
          <a:lstStyle/>
          <a:p>
            <a:r>
              <a:rPr lang="en-GB" sz="2000" b="1" dirty="0">
                <a:solidFill>
                  <a:schemeClr val="tx2"/>
                </a:solidFill>
                <a:latin typeface="Roboto Condensed" panose="020B0604020202020204" charset="0"/>
                <a:ea typeface="Roboto Condensed" panose="020B0604020202020204" charset="0"/>
                <a:cs typeface="Times New Roman" panose="02020603050405020304" pitchFamily="18" charset="0"/>
              </a:rPr>
              <a:t>Fiscal reform</a:t>
            </a:r>
          </a:p>
        </p:txBody>
      </p:sp>
      <p:sp>
        <p:nvSpPr>
          <p:cNvPr id="46" name="TextBox 45">
            <a:extLst>
              <a:ext uri="{FF2B5EF4-FFF2-40B4-BE49-F238E27FC236}">
                <a16:creationId xmlns:a16="http://schemas.microsoft.com/office/drawing/2014/main" id="{972C5BAB-8C9F-8D44-8BB9-1ECBCD151796}"/>
              </a:ext>
            </a:extLst>
          </p:cNvPr>
          <p:cNvSpPr txBox="1"/>
          <p:nvPr/>
        </p:nvSpPr>
        <p:spPr>
          <a:xfrm>
            <a:off x="3490345" y="4375857"/>
            <a:ext cx="2450391" cy="400110"/>
          </a:xfrm>
          <a:prstGeom prst="rect">
            <a:avLst/>
          </a:prstGeom>
          <a:noFill/>
        </p:spPr>
        <p:txBody>
          <a:bodyPr wrap="square" rtlCol="0">
            <a:spAutoFit/>
          </a:bodyPr>
          <a:lstStyle/>
          <a:p>
            <a:r>
              <a:rPr lang="en-GB" sz="2000" b="1" dirty="0">
                <a:solidFill>
                  <a:schemeClr val="tx2"/>
                </a:solidFill>
                <a:latin typeface="Roboto Condensed" panose="020B0604020202020204" charset="0"/>
                <a:ea typeface="Roboto Condensed" panose="020B0604020202020204" charset="0"/>
                <a:cs typeface="Times New Roman" panose="02020603050405020304" pitchFamily="18" charset="0"/>
              </a:rPr>
              <a:t>Governance reform</a:t>
            </a:r>
          </a:p>
        </p:txBody>
      </p:sp>
      <p:sp>
        <p:nvSpPr>
          <p:cNvPr id="47" name="TextBox 46">
            <a:extLst>
              <a:ext uri="{FF2B5EF4-FFF2-40B4-BE49-F238E27FC236}">
                <a16:creationId xmlns:a16="http://schemas.microsoft.com/office/drawing/2014/main" id="{2C4E5B4D-DD0C-AD42-A7E1-71999356C983}"/>
              </a:ext>
            </a:extLst>
          </p:cNvPr>
          <p:cNvSpPr txBox="1"/>
          <p:nvPr/>
        </p:nvSpPr>
        <p:spPr>
          <a:xfrm>
            <a:off x="6216477" y="4375857"/>
            <a:ext cx="2147988" cy="400110"/>
          </a:xfrm>
          <a:prstGeom prst="rect">
            <a:avLst/>
          </a:prstGeom>
          <a:noFill/>
        </p:spPr>
        <p:txBody>
          <a:bodyPr wrap="square" rtlCol="0">
            <a:spAutoFit/>
          </a:bodyPr>
          <a:lstStyle/>
          <a:p>
            <a:r>
              <a:rPr lang="en-GB" sz="2000" b="1" dirty="0">
                <a:solidFill>
                  <a:schemeClr val="tx2"/>
                </a:solidFill>
                <a:latin typeface="Roboto Condensed" panose="020B0604020202020204" charset="0"/>
                <a:ea typeface="Roboto Condensed" panose="020B0604020202020204" charset="0"/>
                <a:cs typeface="Times New Roman" panose="02020603050405020304" pitchFamily="18" charset="0"/>
              </a:rPr>
              <a:t>Financial reform</a:t>
            </a:r>
          </a:p>
        </p:txBody>
      </p:sp>
    </p:spTree>
    <p:extLst>
      <p:ext uri="{BB962C8B-B14F-4D97-AF65-F5344CB8AC3E}">
        <p14:creationId xmlns:p14="http://schemas.microsoft.com/office/powerpoint/2010/main" val="4150368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87E3F84-5697-8243-A2B5-25A4980BFF23}"/>
              </a:ext>
            </a:extLst>
          </p:cNvPr>
          <p:cNvGrpSpPr/>
          <p:nvPr/>
        </p:nvGrpSpPr>
        <p:grpSpPr>
          <a:xfrm>
            <a:off x="0" y="893827"/>
            <a:ext cx="3381842" cy="1411050"/>
            <a:chOff x="290738" y="1355426"/>
            <a:chExt cx="3381842" cy="1411050"/>
          </a:xfrm>
        </p:grpSpPr>
        <p:pic>
          <p:nvPicPr>
            <p:cNvPr id="12" name="Picture 11" descr="A picture containing brick, drawing&#10;&#10;Description automatically generated">
              <a:extLst>
                <a:ext uri="{FF2B5EF4-FFF2-40B4-BE49-F238E27FC236}">
                  <a16:creationId xmlns:a16="http://schemas.microsoft.com/office/drawing/2014/main" id="{23911B03-C2FF-D842-9C72-3CE164B1B31A}"/>
                </a:ext>
              </a:extLst>
            </p:cNvPr>
            <p:cNvPicPr>
              <a:picLocks noChangeAspect="1"/>
            </p:cNvPicPr>
            <p:nvPr/>
          </p:nvPicPr>
          <p:blipFill>
            <a:blip r:embed="rId3"/>
            <a:stretch>
              <a:fillRect/>
            </a:stretch>
          </p:blipFill>
          <p:spPr>
            <a:xfrm>
              <a:off x="1432870" y="1672430"/>
              <a:ext cx="1260934" cy="1094046"/>
            </a:xfrm>
            <a:prstGeom prst="rect">
              <a:avLst/>
            </a:prstGeom>
          </p:spPr>
        </p:pic>
        <p:sp>
          <p:nvSpPr>
            <p:cNvPr id="19" name="TextBox 18">
              <a:extLst>
                <a:ext uri="{FF2B5EF4-FFF2-40B4-BE49-F238E27FC236}">
                  <a16:creationId xmlns:a16="http://schemas.microsoft.com/office/drawing/2014/main" id="{F8D5DA8F-5BFB-0C4D-9885-1B12A8845B44}"/>
                </a:ext>
              </a:extLst>
            </p:cNvPr>
            <p:cNvSpPr txBox="1"/>
            <p:nvPr/>
          </p:nvSpPr>
          <p:spPr>
            <a:xfrm>
              <a:off x="290738" y="1833086"/>
              <a:ext cx="1157468" cy="738664"/>
            </a:xfrm>
            <a:prstGeom prst="rect">
              <a:avLst/>
            </a:prstGeom>
            <a:noFill/>
          </p:spPr>
          <p:txBody>
            <a:bodyPr wrap="square" rtlCol="0">
              <a:spAutoFit/>
            </a:bodyPr>
            <a:lstStyle/>
            <a:p>
              <a:pPr algn="r"/>
              <a:r>
                <a:rPr lang="en-GB" sz="1400" dirty="0">
                  <a:solidFill>
                    <a:schemeClr val="bg2"/>
                  </a:solidFill>
                  <a:latin typeface="Roboto" panose="02000000000000000000" pitchFamily="2" charset="0"/>
                  <a:ea typeface="Roboto" panose="02000000000000000000" pitchFamily="2" charset="0"/>
                </a:rPr>
                <a:t>Energy efficiency:</a:t>
              </a:r>
            </a:p>
            <a:p>
              <a:pPr algn="r"/>
              <a:r>
                <a:rPr lang="en-GB" sz="1400" dirty="0">
                  <a:solidFill>
                    <a:schemeClr val="bg2"/>
                  </a:solidFill>
                  <a:latin typeface="Roboto" panose="02000000000000000000" pitchFamily="2" charset="0"/>
                  <a:ea typeface="Roboto" panose="02000000000000000000" pitchFamily="2" charset="0"/>
                </a:rPr>
                <a:t>8-21 jobs</a:t>
              </a:r>
              <a:endParaRPr lang="en-GB" dirty="0">
                <a:solidFill>
                  <a:schemeClr val="bg2"/>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B6462BCA-9E76-1144-9605-C979B7AA16BC}"/>
                </a:ext>
              </a:extLst>
            </p:cNvPr>
            <p:cNvSpPr txBox="1"/>
            <p:nvPr/>
          </p:nvSpPr>
          <p:spPr>
            <a:xfrm>
              <a:off x="2678468" y="1859869"/>
              <a:ext cx="994112" cy="738664"/>
            </a:xfrm>
            <a:prstGeom prst="rect">
              <a:avLst/>
            </a:prstGeom>
            <a:noFill/>
          </p:spPr>
          <p:txBody>
            <a:bodyPr wrap="square" rtlCol="0">
              <a:spAutoFit/>
            </a:bodyPr>
            <a:lstStyle/>
            <a:p>
              <a:r>
                <a:rPr lang="en-GB" sz="1400" dirty="0">
                  <a:solidFill>
                    <a:srgbClr val="243633"/>
                  </a:solidFill>
                  <a:latin typeface="Roboto" panose="02000000000000000000" pitchFamily="2" charset="0"/>
                  <a:ea typeface="Roboto" panose="02000000000000000000" pitchFamily="2" charset="0"/>
                </a:rPr>
                <a:t>Fossil fuels:</a:t>
              </a:r>
            </a:p>
            <a:p>
              <a:r>
                <a:rPr lang="en-GB" sz="1400" dirty="0">
                  <a:solidFill>
                    <a:srgbClr val="243633"/>
                  </a:solidFill>
                  <a:latin typeface="Roboto" panose="02000000000000000000" pitchFamily="2" charset="0"/>
                  <a:ea typeface="Roboto" panose="02000000000000000000" pitchFamily="2" charset="0"/>
                </a:rPr>
                <a:t>3 jobs</a:t>
              </a:r>
              <a:endParaRPr lang="en-GB" dirty="0">
                <a:solidFill>
                  <a:srgbClr val="243633"/>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370F3C4B-29EB-2140-9242-30CD224D1828}"/>
                </a:ext>
              </a:extLst>
            </p:cNvPr>
            <p:cNvSpPr txBox="1"/>
            <p:nvPr/>
          </p:nvSpPr>
          <p:spPr>
            <a:xfrm>
              <a:off x="578117" y="1355426"/>
              <a:ext cx="2907897" cy="307777"/>
            </a:xfrm>
            <a:prstGeom prst="rect">
              <a:avLst/>
            </a:prstGeom>
            <a:noFill/>
          </p:spPr>
          <p:txBody>
            <a:bodyPr wrap="square" rtlCol="0">
              <a:spAutoFit/>
            </a:bodyPr>
            <a:lstStyle/>
            <a:p>
              <a:pPr algn="ctr"/>
              <a:r>
                <a:rPr lang="en-GB" sz="1400" b="1" dirty="0">
                  <a:solidFill>
                    <a:schemeClr val="tx2"/>
                  </a:solidFill>
                  <a:latin typeface="Roboto" panose="02000000000000000000" pitchFamily="2" charset="0"/>
                  <a:ea typeface="Roboto" panose="02000000000000000000" pitchFamily="2" charset="0"/>
                </a:rPr>
                <a:t>Green construction and retrofits</a:t>
              </a:r>
              <a:endParaRPr lang="en-GB" b="1" dirty="0">
                <a:solidFill>
                  <a:schemeClr val="tx2"/>
                </a:solidFill>
                <a:latin typeface="Roboto" panose="02000000000000000000" pitchFamily="2" charset="0"/>
                <a:ea typeface="Roboto" panose="02000000000000000000" pitchFamily="2" charset="0"/>
              </a:endParaRPr>
            </a:p>
          </p:txBody>
        </p:sp>
      </p:grpSp>
      <p:sp>
        <p:nvSpPr>
          <p:cNvPr id="30" name="Title 29">
            <a:extLst>
              <a:ext uri="{FF2B5EF4-FFF2-40B4-BE49-F238E27FC236}">
                <a16:creationId xmlns:a16="http://schemas.microsoft.com/office/drawing/2014/main" id="{64D1B502-E97A-0F4E-B90A-BC56202FFBF2}"/>
              </a:ext>
            </a:extLst>
          </p:cNvPr>
          <p:cNvSpPr>
            <a:spLocks noGrp="1"/>
          </p:cNvSpPr>
          <p:nvPr>
            <p:ph type="title"/>
          </p:nvPr>
        </p:nvSpPr>
        <p:spPr>
          <a:xfrm>
            <a:off x="287379" y="288591"/>
            <a:ext cx="9581450" cy="1071562"/>
          </a:xfrm>
        </p:spPr>
        <p:txBody>
          <a:bodyPr>
            <a:normAutofit/>
          </a:bodyPr>
          <a:lstStyle/>
          <a:p>
            <a:r>
              <a:rPr lang="en-GB" sz="2800" dirty="0"/>
              <a:t>Create millions of jobs through a green urban recovery</a:t>
            </a:r>
          </a:p>
        </p:txBody>
      </p:sp>
      <p:grpSp>
        <p:nvGrpSpPr>
          <p:cNvPr id="32" name="Group 31">
            <a:extLst>
              <a:ext uri="{FF2B5EF4-FFF2-40B4-BE49-F238E27FC236}">
                <a16:creationId xmlns:a16="http://schemas.microsoft.com/office/drawing/2014/main" id="{D967E8BD-5FAF-F44A-B107-4EF27A92C2E8}"/>
              </a:ext>
            </a:extLst>
          </p:cNvPr>
          <p:cNvGrpSpPr/>
          <p:nvPr/>
        </p:nvGrpSpPr>
        <p:grpSpPr>
          <a:xfrm>
            <a:off x="2745021" y="896355"/>
            <a:ext cx="3594897" cy="1359669"/>
            <a:chOff x="3057362" y="1361792"/>
            <a:chExt cx="3594897" cy="1359669"/>
          </a:xfrm>
        </p:grpSpPr>
        <p:pic>
          <p:nvPicPr>
            <p:cNvPr id="14" name="Picture 13" descr="A picture containing box, brick&#10;&#10;Description automatically generated">
              <a:extLst>
                <a:ext uri="{FF2B5EF4-FFF2-40B4-BE49-F238E27FC236}">
                  <a16:creationId xmlns:a16="http://schemas.microsoft.com/office/drawing/2014/main" id="{1D9AAA1A-0AA9-F74F-8C7B-37702A589DC7}"/>
                </a:ext>
              </a:extLst>
            </p:cNvPr>
            <p:cNvPicPr>
              <a:picLocks noChangeAspect="1"/>
            </p:cNvPicPr>
            <p:nvPr/>
          </p:nvPicPr>
          <p:blipFill>
            <a:blip r:embed="rId4"/>
            <a:stretch>
              <a:fillRect/>
            </a:stretch>
          </p:blipFill>
          <p:spPr>
            <a:xfrm>
              <a:off x="4454381" y="1627415"/>
              <a:ext cx="1291963" cy="1094046"/>
            </a:xfrm>
            <a:prstGeom prst="rect">
              <a:avLst/>
            </a:prstGeom>
          </p:spPr>
        </p:pic>
        <p:sp>
          <p:nvSpPr>
            <p:cNvPr id="33" name="TextBox 32">
              <a:extLst>
                <a:ext uri="{FF2B5EF4-FFF2-40B4-BE49-F238E27FC236}">
                  <a16:creationId xmlns:a16="http://schemas.microsoft.com/office/drawing/2014/main" id="{8E6D47E3-099E-3247-96D0-732750260D06}"/>
                </a:ext>
              </a:extLst>
            </p:cNvPr>
            <p:cNvSpPr txBox="1"/>
            <p:nvPr/>
          </p:nvSpPr>
          <p:spPr>
            <a:xfrm>
              <a:off x="3057362" y="1861679"/>
              <a:ext cx="1397019" cy="738664"/>
            </a:xfrm>
            <a:prstGeom prst="rect">
              <a:avLst/>
            </a:prstGeom>
            <a:noFill/>
          </p:spPr>
          <p:txBody>
            <a:bodyPr wrap="square" rtlCol="0">
              <a:spAutoFit/>
            </a:bodyPr>
            <a:lstStyle/>
            <a:p>
              <a:pPr algn="r"/>
              <a:r>
                <a:rPr lang="en-GB" sz="1400" dirty="0">
                  <a:solidFill>
                    <a:schemeClr val="bg2"/>
                  </a:solidFill>
                  <a:latin typeface="Roboto" panose="02000000000000000000" pitchFamily="2" charset="0"/>
                  <a:ea typeface="Roboto" panose="02000000000000000000" pitchFamily="2" charset="0"/>
                </a:rPr>
                <a:t>EV &amp; public transport:</a:t>
              </a:r>
            </a:p>
            <a:p>
              <a:pPr algn="r"/>
              <a:r>
                <a:rPr lang="en-GB" sz="1400" dirty="0">
                  <a:solidFill>
                    <a:schemeClr val="bg2"/>
                  </a:solidFill>
                  <a:latin typeface="Roboto" panose="02000000000000000000" pitchFamily="2" charset="0"/>
                  <a:ea typeface="Roboto" panose="02000000000000000000" pitchFamily="2" charset="0"/>
                </a:rPr>
                <a:t>15-28 jobs</a:t>
              </a:r>
              <a:endParaRPr lang="en-GB" dirty="0">
                <a:solidFill>
                  <a:schemeClr val="bg2"/>
                </a:solidFill>
                <a:latin typeface="Roboto" panose="02000000000000000000" pitchFamily="2" charset="0"/>
                <a:ea typeface="Roboto" panose="02000000000000000000" pitchFamily="2" charset="0"/>
              </a:endParaRPr>
            </a:p>
          </p:txBody>
        </p:sp>
        <p:sp>
          <p:nvSpPr>
            <p:cNvPr id="40" name="TextBox 39">
              <a:extLst>
                <a:ext uri="{FF2B5EF4-FFF2-40B4-BE49-F238E27FC236}">
                  <a16:creationId xmlns:a16="http://schemas.microsoft.com/office/drawing/2014/main" id="{C1B1E77A-F780-A846-A190-E55E751610F7}"/>
                </a:ext>
              </a:extLst>
            </p:cNvPr>
            <p:cNvSpPr txBox="1"/>
            <p:nvPr/>
          </p:nvSpPr>
          <p:spPr>
            <a:xfrm>
              <a:off x="5743076" y="1912153"/>
              <a:ext cx="909183" cy="738664"/>
            </a:xfrm>
            <a:prstGeom prst="rect">
              <a:avLst/>
            </a:prstGeom>
            <a:noFill/>
          </p:spPr>
          <p:txBody>
            <a:bodyPr wrap="square" rtlCol="0">
              <a:spAutoFit/>
            </a:bodyPr>
            <a:lstStyle/>
            <a:p>
              <a:r>
                <a:rPr lang="en-GB" sz="1400" dirty="0">
                  <a:solidFill>
                    <a:srgbClr val="243633"/>
                  </a:solidFill>
                  <a:latin typeface="Roboto" panose="02000000000000000000" pitchFamily="2" charset="0"/>
                  <a:ea typeface="Roboto" panose="02000000000000000000" pitchFamily="2" charset="0"/>
                </a:rPr>
                <a:t>Building roads:</a:t>
              </a:r>
            </a:p>
            <a:p>
              <a:r>
                <a:rPr lang="en-GB" sz="1400" dirty="0">
                  <a:solidFill>
                    <a:srgbClr val="243633"/>
                  </a:solidFill>
                  <a:latin typeface="Roboto" panose="02000000000000000000" pitchFamily="2" charset="0"/>
                  <a:ea typeface="Roboto" panose="02000000000000000000" pitchFamily="2" charset="0"/>
                </a:rPr>
                <a:t>8 jobs</a:t>
              </a:r>
              <a:endParaRPr lang="en-GB" dirty="0">
                <a:solidFill>
                  <a:srgbClr val="243633"/>
                </a:solidFill>
                <a:latin typeface="Roboto" panose="02000000000000000000" pitchFamily="2" charset="0"/>
                <a:ea typeface="Roboto" panose="02000000000000000000" pitchFamily="2" charset="0"/>
              </a:endParaRPr>
            </a:p>
          </p:txBody>
        </p:sp>
        <p:sp>
          <p:nvSpPr>
            <p:cNvPr id="41" name="TextBox 40">
              <a:extLst>
                <a:ext uri="{FF2B5EF4-FFF2-40B4-BE49-F238E27FC236}">
                  <a16:creationId xmlns:a16="http://schemas.microsoft.com/office/drawing/2014/main" id="{B668F1FA-1028-5C44-BA82-7C1238E8DBE3}"/>
                </a:ext>
              </a:extLst>
            </p:cNvPr>
            <p:cNvSpPr txBox="1"/>
            <p:nvPr/>
          </p:nvSpPr>
          <p:spPr>
            <a:xfrm>
              <a:off x="4129680" y="1361792"/>
              <a:ext cx="1397020" cy="307777"/>
            </a:xfrm>
            <a:prstGeom prst="rect">
              <a:avLst/>
            </a:prstGeom>
            <a:noFill/>
          </p:spPr>
          <p:txBody>
            <a:bodyPr wrap="square" rtlCol="0">
              <a:spAutoFit/>
            </a:bodyPr>
            <a:lstStyle/>
            <a:p>
              <a:pPr algn="ctr"/>
              <a:r>
                <a:rPr lang="en-GB" sz="1400" b="1" dirty="0">
                  <a:solidFill>
                    <a:schemeClr val="tx2"/>
                  </a:solidFill>
                  <a:latin typeface="Roboto" panose="02000000000000000000" pitchFamily="2" charset="0"/>
                  <a:ea typeface="Roboto" panose="02000000000000000000" pitchFamily="2" charset="0"/>
                </a:rPr>
                <a:t>Clean mobility</a:t>
              </a:r>
              <a:endParaRPr lang="en-GB" b="1" dirty="0">
                <a:solidFill>
                  <a:schemeClr val="tx2"/>
                </a:solidFill>
                <a:latin typeface="Roboto" panose="02000000000000000000" pitchFamily="2" charset="0"/>
                <a:ea typeface="Roboto" panose="02000000000000000000" pitchFamily="2" charset="0"/>
              </a:endParaRPr>
            </a:p>
          </p:txBody>
        </p:sp>
      </p:grpSp>
      <p:grpSp>
        <p:nvGrpSpPr>
          <p:cNvPr id="44" name="Group 43">
            <a:extLst>
              <a:ext uri="{FF2B5EF4-FFF2-40B4-BE49-F238E27FC236}">
                <a16:creationId xmlns:a16="http://schemas.microsoft.com/office/drawing/2014/main" id="{769A6F85-9429-B940-89FE-AA556D5F6146}"/>
              </a:ext>
            </a:extLst>
          </p:cNvPr>
          <p:cNvGrpSpPr/>
          <p:nvPr/>
        </p:nvGrpSpPr>
        <p:grpSpPr>
          <a:xfrm>
            <a:off x="6075598" y="893826"/>
            <a:ext cx="3402942" cy="1362198"/>
            <a:chOff x="6075598" y="1361791"/>
            <a:chExt cx="3402942" cy="1362198"/>
          </a:xfrm>
        </p:grpSpPr>
        <p:pic>
          <p:nvPicPr>
            <p:cNvPr id="16" name="Picture 15" descr="A picture containing brick, drawing&#10;&#10;Description automatically generated">
              <a:extLst>
                <a:ext uri="{FF2B5EF4-FFF2-40B4-BE49-F238E27FC236}">
                  <a16:creationId xmlns:a16="http://schemas.microsoft.com/office/drawing/2014/main" id="{45747100-CD29-0449-B0B9-EB48D8B35ACE}"/>
                </a:ext>
              </a:extLst>
            </p:cNvPr>
            <p:cNvPicPr>
              <a:picLocks noChangeAspect="1"/>
            </p:cNvPicPr>
            <p:nvPr/>
          </p:nvPicPr>
          <p:blipFill>
            <a:blip r:embed="rId5"/>
            <a:stretch>
              <a:fillRect/>
            </a:stretch>
          </p:blipFill>
          <p:spPr>
            <a:xfrm>
              <a:off x="7233066" y="1708086"/>
              <a:ext cx="1211047" cy="1015903"/>
            </a:xfrm>
            <a:prstGeom prst="rect">
              <a:avLst/>
            </a:prstGeom>
          </p:spPr>
        </p:pic>
        <p:sp>
          <p:nvSpPr>
            <p:cNvPr id="36" name="TextBox 35">
              <a:extLst>
                <a:ext uri="{FF2B5EF4-FFF2-40B4-BE49-F238E27FC236}">
                  <a16:creationId xmlns:a16="http://schemas.microsoft.com/office/drawing/2014/main" id="{05ECE765-2647-AE41-BEAD-53EE055F64C7}"/>
                </a:ext>
              </a:extLst>
            </p:cNvPr>
            <p:cNvSpPr txBox="1"/>
            <p:nvPr/>
          </p:nvSpPr>
          <p:spPr>
            <a:xfrm>
              <a:off x="6075598" y="1901009"/>
              <a:ext cx="1157468" cy="738664"/>
            </a:xfrm>
            <a:prstGeom prst="rect">
              <a:avLst/>
            </a:prstGeom>
            <a:noFill/>
          </p:spPr>
          <p:txBody>
            <a:bodyPr wrap="square" rtlCol="0">
              <a:spAutoFit/>
            </a:bodyPr>
            <a:lstStyle/>
            <a:p>
              <a:pPr algn="r"/>
              <a:r>
                <a:rPr lang="en-GB" sz="1400" dirty="0">
                  <a:solidFill>
                    <a:schemeClr val="bg2"/>
                  </a:solidFill>
                  <a:latin typeface="Roboto" panose="02000000000000000000" pitchFamily="2" charset="0"/>
                  <a:ea typeface="Roboto" panose="02000000000000000000" pitchFamily="2" charset="0"/>
                </a:rPr>
                <a:t>Renewable energy:</a:t>
              </a:r>
            </a:p>
            <a:p>
              <a:pPr algn="r"/>
              <a:r>
                <a:rPr lang="en-GB" sz="1400" dirty="0">
                  <a:solidFill>
                    <a:schemeClr val="bg2"/>
                  </a:solidFill>
                  <a:latin typeface="Roboto" panose="02000000000000000000" pitchFamily="2" charset="0"/>
                  <a:ea typeface="Roboto" panose="02000000000000000000" pitchFamily="2" charset="0"/>
                </a:rPr>
                <a:t>8-28 jobs</a:t>
              </a:r>
              <a:endParaRPr lang="en-GB" dirty="0">
                <a:solidFill>
                  <a:schemeClr val="bg2"/>
                </a:solidFill>
                <a:latin typeface="Roboto" panose="02000000000000000000" pitchFamily="2" charset="0"/>
                <a:ea typeface="Roboto" panose="02000000000000000000" pitchFamily="2" charset="0"/>
              </a:endParaRPr>
            </a:p>
          </p:txBody>
        </p:sp>
        <p:sp>
          <p:nvSpPr>
            <p:cNvPr id="42" name="TextBox 41">
              <a:extLst>
                <a:ext uri="{FF2B5EF4-FFF2-40B4-BE49-F238E27FC236}">
                  <a16:creationId xmlns:a16="http://schemas.microsoft.com/office/drawing/2014/main" id="{BDBC3795-DDE5-ED46-8A84-BC51D9EBDC52}"/>
                </a:ext>
              </a:extLst>
            </p:cNvPr>
            <p:cNvSpPr txBox="1"/>
            <p:nvPr/>
          </p:nvSpPr>
          <p:spPr>
            <a:xfrm>
              <a:off x="8484428" y="1901009"/>
              <a:ext cx="994112" cy="738664"/>
            </a:xfrm>
            <a:prstGeom prst="rect">
              <a:avLst/>
            </a:prstGeom>
            <a:noFill/>
          </p:spPr>
          <p:txBody>
            <a:bodyPr wrap="square" rtlCol="0">
              <a:spAutoFit/>
            </a:bodyPr>
            <a:lstStyle/>
            <a:p>
              <a:r>
                <a:rPr lang="en-GB" sz="1400" dirty="0">
                  <a:solidFill>
                    <a:srgbClr val="243633"/>
                  </a:solidFill>
                  <a:latin typeface="Roboto" panose="02000000000000000000" pitchFamily="2" charset="0"/>
                  <a:ea typeface="Roboto" panose="02000000000000000000" pitchFamily="2" charset="0"/>
                </a:rPr>
                <a:t>Fossil fuels:</a:t>
              </a:r>
            </a:p>
            <a:p>
              <a:r>
                <a:rPr lang="en-GB" sz="1400" dirty="0">
                  <a:solidFill>
                    <a:srgbClr val="243633"/>
                  </a:solidFill>
                  <a:latin typeface="Roboto" panose="02000000000000000000" pitchFamily="2" charset="0"/>
                  <a:ea typeface="Roboto" panose="02000000000000000000" pitchFamily="2" charset="0"/>
                </a:rPr>
                <a:t>3 jobs</a:t>
              </a:r>
              <a:endParaRPr lang="en-GB" dirty="0">
                <a:solidFill>
                  <a:srgbClr val="243633"/>
                </a:solidFill>
                <a:latin typeface="Roboto" panose="02000000000000000000" pitchFamily="2" charset="0"/>
                <a:ea typeface="Roboto" panose="02000000000000000000" pitchFamily="2" charset="0"/>
              </a:endParaRPr>
            </a:p>
          </p:txBody>
        </p:sp>
        <p:sp>
          <p:nvSpPr>
            <p:cNvPr id="43" name="TextBox 42">
              <a:extLst>
                <a:ext uri="{FF2B5EF4-FFF2-40B4-BE49-F238E27FC236}">
                  <a16:creationId xmlns:a16="http://schemas.microsoft.com/office/drawing/2014/main" id="{3DA4309B-AA0D-0F40-9F51-FA2202FA016D}"/>
                </a:ext>
              </a:extLst>
            </p:cNvPr>
            <p:cNvSpPr txBox="1"/>
            <p:nvPr/>
          </p:nvSpPr>
          <p:spPr>
            <a:xfrm>
              <a:off x="6774149" y="1361791"/>
              <a:ext cx="1841467" cy="307777"/>
            </a:xfrm>
            <a:prstGeom prst="rect">
              <a:avLst/>
            </a:prstGeom>
            <a:noFill/>
          </p:spPr>
          <p:txBody>
            <a:bodyPr wrap="square" rtlCol="0">
              <a:spAutoFit/>
            </a:bodyPr>
            <a:lstStyle/>
            <a:p>
              <a:pPr algn="ctr"/>
              <a:r>
                <a:rPr lang="en-GB" sz="1400" b="1" dirty="0">
                  <a:solidFill>
                    <a:schemeClr val="tx2"/>
                  </a:solidFill>
                  <a:latin typeface="Roboto" panose="02000000000000000000" pitchFamily="2" charset="0"/>
                  <a:ea typeface="Roboto" panose="02000000000000000000" pitchFamily="2" charset="0"/>
                </a:rPr>
                <a:t>Renewable energy</a:t>
              </a:r>
              <a:endParaRPr lang="en-GB" b="1" dirty="0">
                <a:solidFill>
                  <a:schemeClr val="tx2"/>
                </a:solidFill>
                <a:latin typeface="Roboto" panose="02000000000000000000" pitchFamily="2" charset="0"/>
                <a:ea typeface="Roboto" panose="02000000000000000000" pitchFamily="2" charset="0"/>
              </a:endParaRPr>
            </a:p>
          </p:txBody>
        </p:sp>
      </p:grpSp>
      <p:grpSp>
        <p:nvGrpSpPr>
          <p:cNvPr id="50" name="Group 49">
            <a:extLst>
              <a:ext uri="{FF2B5EF4-FFF2-40B4-BE49-F238E27FC236}">
                <a16:creationId xmlns:a16="http://schemas.microsoft.com/office/drawing/2014/main" id="{5A64024B-6701-EB40-AFA3-05529F7D1901}"/>
              </a:ext>
            </a:extLst>
          </p:cNvPr>
          <p:cNvGrpSpPr/>
          <p:nvPr/>
        </p:nvGrpSpPr>
        <p:grpSpPr>
          <a:xfrm>
            <a:off x="0" y="2487673"/>
            <a:ext cx="3411239" cy="1629759"/>
            <a:chOff x="-100822" y="2944850"/>
            <a:chExt cx="3411239" cy="1629759"/>
          </a:xfrm>
        </p:grpSpPr>
        <p:pic>
          <p:nvPicPr>
            <p:cNvPr id="10" name="Picture 9" descr="A picture containing box, brick, drawing&#10;&#10;Description automatically generated">
              <a:extLst>
                <a:ext uri="{FF2B5EF4-FFF2-40B4-BE49-F238E27FC236}">
                  <a16:creationId xmlns:a16="http://schemas.microsoft.com/office/drawing/2014/main" id="{31D6B4D6-DA08-204A-B4CF-E3865548DE1B}"/>
                </a:ext>
              </a:extLst>
            </p:cNvPr>
            <p:cNvPicPr>
              <a:picLocks noChangeAspect="1"/>
            </p:cNvPicPr>
            <p:nvPr/>
          </p:nvPicPr>
          <p:blipFill>
            <a:blip r:embed="rId6"/>
            <a:stretch>
              <a:fillRect/>
            </a:stretch>
          </p:blipFill>
          <p:spPr>
            <a:xfrm>
              <a:off x="1204082" y="3275296"/>
              <a:ext cx="1359112" cy="1015034"/>
            </a:xfrm>
            <a:prstGeom prst="rect">
              <a:avLst/>
            </a:prstGeom>
          </p:spPr>
        </p:pic>
        <p:sp>
          <p:nvSpPr>
            <p:cNvPr id="35" name="TextBox 34">
              <a:extLst>
                <a:ext uri="{FF2B5EF4-FFF2-40B4-BE49-F238E27FC236}">
                  <a16:creationId xmlns:a16="http://schemas.microsoft.com/office/drawing/2014/main" id="{335402C4-7C50-8942-90C5-1AC0747256CE}"/>
                </a:ext>
              </a:extLst>
            </p:cNvPr>
            <p:cNvSpPr txBox="1"/>
            <p:nvPr/>
          </p:nvSpPr>
          <p:spPr>
            <a:xfrm>
              <a:off x="-100822" y="3293465"/>
              <a:ext cx="1359112" cy="954107"/>
            </a:xfrm>
            <a:prstGeom prst="rect">
              <a:avLst/>
            </a:prstGeom>
            <a:noFill/>
          </p:spPr>
          <p:txBody>
            <a:bodyPr wrap="square" rtlCol="0">
              <a:spAutoFit/>
            </a:bodyPr>
            <a:lstStyle/>
            <a:p>
              <a:pPr algn="r"/>
              <a:r>
                <a:rPr lang="en-GB" sz="1400" dirty="0">
                  <a:solidFill>
                    <a:schemeClr val="bg2"/>
                  </a:solidFill>
                  <a:latin typeface="Roboto" panose="02000000000000000000" pitchFamily="2" charset="0"/>
                  <a:ea typeface="Roboto" panose="02000000000000000000" pitchFamily="2" charset="0"/>
                </a:rPr>
                <a:t>Active transport infrastructure:</a:t>
              </a:r>
            </a:p>
            <a:p>
              <a:pPr algn="r"/>
              <a:r>
                <a:rPr lang="en-GB" sz="1400" dirty="0">
                  <a:solidFill>
                    <a:schemeClr val="bg2"/>
                  </a:solidFill>
                  <a:latin typeface="Roboto" panose="02000000000000000000" pitchFamily="2" charset="0"/>
                  <a:ea typeface="Roboto" panose="02000000000000000000" pitchFamily="2" charset="0"/>
                </a:rPr>
                <a:t>11-27 jobs</a:t>
              </a:r>
              <a:endParaRPr lang="en-GB" dirty="0">
                <a:solidFill>
                  <a:schemeClr val="bg2"/>
                </a:solidFill>
                <a:latin typeface="Roboto" panose="02000000000000000000" pitchFamily="2" charset="0"/>
                <a:ea typeface="Roboto" panose="02000000000000000000" pitchFamily="2" charset="0"/>
              </a:endParaRPr>
            </a:p>
          </p:txBody>
        </p:sp>
        <p:sp>
          <p:nvSpPr>
            <p:cNvPr id="45" name="TextBox 44">
              <a:extLst>
                <a:ext uri="{FF2B5EF4-FFF2-40B4-BE49-F238E27FC236}">
                  <a16:creationId xmlns:a16="http://schemas.microsoft.com/office/drawing/2014/main" id="{78648D32-62C2-1F40-B0FF-BF201497294A}"/>
                </a:ext>
              </a:extLst>
            </p:cNvPr>
            <p:cNvSpPr txBox="1"/>
            <p:nvPr/>
          </p:nvSpPr>
          <p:spPr>
            <a:xfrm>
              <a:off x="1951306" y="4051389"/>
              <a:ext cx="1359111" cy="523220"/>
            </a:xfrm>
            <a:prstGeom prst="rect">
              <a:avLst/>
            </a:prstGeom>
            <a:noFill/>
          </p:spPr>
          <p:txBody>
            <a:bodyPr wrap="square" rtlCol="0">
              <a:spAutoFit/>
            </a:bodyPr>
            <a:lstStyle/>
            <a:p>
              <a:r>
                <a:rPr lang="en-GB" sz="1400" dirty="0">
                  <a:solidFill>
                    <a:srgbClr val="243633"/>
                  </a:solidFill>
                  <a:latin typeface="Roboto" panose="02000000000000000000" pitchFamily="2" charset="0"/>
                  <a:ea typeface="Roboto" panose="02000000000000000000" pitchFamily="2" charset="0"/>
                </a:rPr>
                <a:t>Building roads:</a:t>
              </a:r>
            </a:p>
            <a:p>
              <a:r>
                <a:rPr lang="en-GB" sz="1400" dirty="0">
                  <a:solidFill>
                    <a:srgbClr val="243633"/>
                  </a:solidFill>
                  <a:latin typeface="Roboto" panose="02000000000000000000" pitchFamily="2" charset="0"/>
                  <a:ea typeface="Roboto" panose="02000000000000000000" pitchFamily="2" charset="0"/>
                </a:rPr>
                <a:t>8 jobs</a:t>
              </a:r>
              <a:endParaRPr lang="en-GB" dirty="0">
                <a:solidFill>
                  <a:srgbClr val="243633"/>
                </a:solidFill>
                <a:latin typeface="Roboto" panose="02000000000000000000" pitchFamily="2" charset="0"/>
                <a:ea typeface="Roboto" panose="02000000000000000000" pitchFamily="2" charset="0"/>
              </a:endParaRPr>
            </a:p>
          </p:txBody>
        </p:sp>
        <p:sp>
          <p:nvSpPr>
            <p:cNvPr id="46" name="TextBox 45">
              <a:extLst>
                <a:ext uri="{FF2B5EF4-FFF2-40B4-BE49-F238E27FC236}">
                  <a16:creationId xmlns:a16="http://schemas.microsoft.com/office/drawing/2014/main" id="{E1A3BA95-A4BA-BE47-AE63-328C09DA295D}"/>
                </a:ext>
              </a:extLst>
            </p:cNvPr>
            <p:cNvSpPr txBox="1"/>
            <p:nvPr/>
          </p:nvSpPr>
          <p:spPr>
            <a:xfrm>
              <a:off x="825091" y="2944850"/>
              <a:ext cx="1589882" cy="307777"/>
            </a:xfrm>
            <a:prstGeom prst="rect">
              <a:avLst/>
            </a:prstGeom>
            <a:noFill/>
          </p:spPr>
          <p:txBody>
            <a:bodyPr wrap="square" rtlCol="0">
              <a:spAutoFit/>
            </a:bodyPr>
            <a:lstStyle/>
            <a:p>
              <a:pPr algn="ctr"/>
              <a:r>
                <a:rPr lang="en-GB" sz="1400" b="1" dirty="0">
                  <a:solidFill>
                    <a:schemeClr val="tx2"/>
                  </a:solidFill>
                  <a:latin typeface="Roboto" panose="02000000000000000000" pitchFamily="2" charset="0"/>
                  <a:ea typeface="Roboto" panose="02000000000000000000" pitchFamily="2" charset="0"/>
                </a:rPr>
                <a:t>Active transport</a:t>
              </a:r>
              <a:endParaRPr lang="en-GB" b="1" dirty="0">
                <a:solidFill>
                  <a:schemeClr val="tx2"/>
                </a:solidFill>
                <a:latin typeface="Roboto" panose="02000000000000000000" pitchFamily="2" charset="0"/>
                <a:ea typeface="Roboto" panose="02000000000000000000" pitchFamily="2" charset="0"/>
              </a:endParaRPr>
            </a:p>
          </p:txBody>
        </p:sp>
      </p:grpSp>
      <p:grpSp>
        <p:nvGrpSpPr>
          <p:cNvPr id="54" name="Group 53">
            <a:extLst>
              <a:ext uri="{FF2B5EF4-FFF2-40B4-BE49-F238E27FC236}">
                <a16:creationId xmlns:a16="http://schemas.microsoft.com/office/drawing/2014/main" id="{D99A73A1-FD81-9F4F-8713-87E0D8EA67ED}"/>
              </a:ext>
            </a:extLst>
          </p:cNvPr>
          <p:cNvGrpSpPr/>
          <p:nvPr/>
        </p:nvGrpSpPr>
        <p:grpSpPr>
          <a:xfrm>
            <a:off x="5430735" y="2487465"/>
            <a:ext cx="3808366" cy="1661474"/>
            <a:chOff x="5483957" y="2955430"/>
            <a:chExt cx="3808366" cy="1661474"/>
          </a:xfrm>
        </p:grpSpPr>
        <p:pic>
          <p:nvPicPr>
            <p:cNvPr id="5" name="Picture 4" descr="A picture containing brick, drawing&#10;&#10;Description automatically generated">
              <a:extLst>
                <a:ext uri="{FF2B5EF4-FFF2-40B4-BE49-F238E27FC236}">
                  <a16:creationId xmlns:a16="http://schemas.microsoft.com/office/drawing/2014/main" id="{69B25D60-6242-614F-B004-B24BACAB9A97}"/>
                </a:ext>
              </a:extLst>
            </p:cNvPr>
            <p:cNvPicPr>
              <a:picLocks noChangeAspect="1"/>
            </p:cNvPicPr>
            <p:nvPr/>
          </p:nvPicPr>
          <p:blipFill>
            <a:blip r:embed="rId7"/>
            <a:stretch>
              <a:fillRect/>
            </a:stretch>
          </p:blipFill>
          <p:spPr>
            <a:xfrm>
              <a:off x="7192694" y="3246901"/>
              <a:ext cx="1013692" cy="1094046"/>
            </a:xfrm>
            <a:prstGeom prst="rect">
              <a:avLst/>
            </a:prstGeom>
          </p:spPr>
        </p:pic>
        <p:sp>
          <p:nvSpPr>
            <p:cNvPr id="34" name="TextBox 33">
              <a:extLst>
                <a:ext uri="{FF2B5EF4-FFF2-40B4-BE49-F238E27FC236}">
                  <a16:creationId xmlns:a16="http://schemas.microsoft.com/office/drawing/2014/main" id="{8255DBB1-1F44-C944-8979-2B53B363230B}"/>
                </a:ext>
              </a:extLst>
            </p:cNvPr>
            <p:cNvSpPr txBox="1"/>
            <p:nvPr/>
          </p:nvSpPr>
          <p:spPr>
            <a:xfrm>
              <a:off x="5483957" y="3191683"/>
              <a:ext cx="1702981" cy="954107"/>
            </a:xfrm>
            <a:prstGeom prst="rect">
              <a:avLst/>
            </a:prstGeom>
            <a:noFill/>
          </p:spPr>
          <p:txBody>
            <a:bodyPr wrap="square" rtlCol="0">
              <a:spAutoFit/>
            </a:bodyPr>
            <a:lstStyle/>
            <a:p>
              <a:pPr algn="r"/>
              <a:r>
                <a:rPr lang="en-GB" sz="1400" dirty="0">
                  <a:solidFill>
                    <a:schemeClr val="bg2"/>
                  </a:solidFill>
                  <a:latin typeface="Roboto" panose="02000000000000000000" pitchFamily="2" charset="0"/>
                  <a:ea typeface="Roboto" panose="02000000000000000000" pitchFamily="2" charset="0"/>
                </a:rPr>
                <a:t>Recycling,</a:t>
              </a:r>
            </a:p>
            <a:p>
              <a:pPr algn="r"/>
              <a:r>
                <a:rPr lang="en-GB" sz="1400" dirty="0">
                  <a:solidFill>
                    <a:schemeClr val="bg2"/>
                  </a:solidFill>
                  <a:latin typeface="Roboto" panose="02000000000000000000" pitchFamily="2" charset="0"/>
                  <a:ea typeface="Roboto" panose="02000000000000000000" pitchFamily="2" charset="0"/>
                </a:rPr>
                <a:t>reuse &amp; </a:t>
              </a:r>
              <a:br>
                <a:rPr lang="en-GB" sz="1400" dirty="0">
                  <a:solidFill>
                    <a:schemeClr val="bg2"/>
                  </a:solidFill>
                  <a:latin typeface="Roboto" panose="02000000000000000000" pitchFamily="2" charset="0"/>
                  <a:ea typeface="Roboto" panose="02000000000000000000" pitchFamily="2" charset="0"/>
                </a:rPr>
              </a:br>
              <a:r>
                <a:rPr lang="en-GB" sz="1400" dirty="0">
                  <a:solidFill>
                    <a:schemeClr val="bg2"/>
                  </a:solidFill>
                  <a:latin typeface="Roboto" panose="02000000000000000000" pitchFamily="2" charset="0"/>
                  <a:ea typeface="Roboto" panose="02000000000000000000" pitchFamily="2" charset="0"/>
                </a:rPr>
                <a:t>recovery:</a:t>
              </a:r>
            </a:p>
            <a:p>
              <a:pPr algn="r"/>
              <a:r>
                <a:rPr lang="en-GB" sz="1400" dirty="0">
                  <a:solidFill>
                    <a:schemeClr val="bg2"/>
                  </a:solidFill>
                  <a:latin typeface="Roboto" panose="02000000000000000000" pitchFamily="2" charset="0"/>
                  <a:ea typeface="Roboto" panose="02000000000000000000" pitchFamily="2" charset="0"/>
                </a:rPr>
                <a:t>3–20 jobs</a:t>
              </a:r>
              <a:endParaRPr lang="en-GB" dirty="0">
                <a:solidFill>
                  <a:schemeClr val="bg2"/>
                </a:solidFill>
                <a:latin typeface="Roboto" panose="02000000000000000000" pitchFamily="2" charset="0"/>
                <a:ea typeface="Roboto" panose="02000000000000000000" pitchFamily="2" charset="0"/>
              </a:endParaRPr>
            </a:p>
          </p:txBody>
        </p:sp>
        <p:sp>
          <p:nvSpPr>
            <p:cNvPr id="49" name="TextBox 48">
              <a:extLst>
                <a:ext uri="{FF2B5EF4-FFF2-40B4-BE49-F238E27FC236}">
                  <a16:creationId xmlns:a16="http://schemas.microsoft.com/office/drawing/2014/main" id="{CD5DCB0E-F60B-EB41-B428-A8245328739F}"/>
                </a:ext>
              </a:extLst>
            </p:cNvPr>
            <p:cNvSpPr txBox="1"/>
            <p:nvPr/>
          </p:nvSpPr>
          <p:spPr>
            <a:xfrm>
              <a:off x="8081277" y="3878240"/>
              <a:ext cx="1211046" cy="738664"/>
            </a:xfrm>
            <a:prstGeom prst="rect">
              <a:avLst/>
            </a:prstGeom>
            <a:noFill/>
          </p:spPr>
          <p:txBody>
            <a:bodyPr wrap="square" rtlCol="0">
              <a:spAutoFit/>
            </a:bodyPr>
            <a:lstStyle/>
            <a:p>
              <a:r>
                <a:rPr lang="en-GB" sz="1400" dirty="0">
                  <a:solidFill>
                    <a:srgbClr val="243633"/>
                  </a:solidFill>
                  <a:latin typeface="Roboto" panose="02000000000000000000" pitchFamily="2" charset="0"/>
                  <a:ea typeface="Roboto" panose="02000000000000000000" pitchFamily="2" charset="0"/>
                </a:rPr>
                <a:t>Landfill and</a:t>
              </a:r>
            </a:p>
            <a:p>
              <a:r>
                <a:rPr lang="en-GB" sz="1400" dirty="0">
                  <a:solidFill>
                    <a:srgbClr val="243633"/>
                  </a:solidFill>
                  <a:latin typeface="Roboto" panose="02000000000000000000" pitchFamily="2" charset="0"/>
                  <a:ea typeface="Roboto" panose="02000000000000000000" pitchFamily="2" charset="0"/>
                </a:rPr>
                <a:t>Incineration:</a:t>
              </a:r>
            </a:p>
            <a:p>
              <a:r>
                <a:rPr lang="en-GB" sz="1400" dirty="0">
                  <a:solidFill>
                    <a:srgbClr val="243633"/>
                  </a:solidFill>
                  <a:latin typeface="Roboto" panose="02000000000000000000" pitchFamily="2" charset="0"/>
                  <a:ea typeface="Roboto" panose="02000000000000000000" pitchFamily="2" charset="0"/>
                </a:rPr>
                <a:t>0.1 jobs</a:t>
              </a:r>
              <a:endParaRPr lang="en-GB" dirty="0">
                <a:solidFill>
                  <a:srgbClr val="243633"/>
                </a:solidFill>
                <a:latin typeface="Roboto" panose="02000000000000000000" pitchFamily="2" charset="0"/>
                <a:ea typeface="Roboto" panose="02000000000000000000" pitchFamily="2" charset="0"/>
              </a:endParaRPr>
            </a:p>
          </p:txBody>
        </p:sp>
        <p:sp>
          <p:nvSpPr>
            <p:cNvPr id="51" name="TextBox 50">
              <a:extLst>
                <a:ext uri="{FF2B5EF4-FFF2-40B4-BE49-F238E27FC236}">
                  <a16:creationId xmlns:a16="http://schemas.microsoft.com/office/drawing/2014/main" id="{F00DA5A3-C431-DF44-9FA7-280527808490}"/>
                </a:ext>
              </a:extLst>
            </p:cNvPr>
            <p:cNvSpPr txBox="1"/>
            <p:nvPr/>
          </p:nvSpPr>
          <p:spPr>
            <a:xfrm>
              <a:off x="6693333" y="2955430"/>
              <a:ext cx="2003097" cy="307777"/>
            </a:xfrm>
            <a:prstGeom prst="rect">
              <a:avLst/>
            </a:prstGeom>
            <a:noFill/>
          </p:spPr>
          <p:txBody>
            <a:bodyPr wrap="square" rtlCol="0">
              <a:spAutoFit/>
            </a:bodyPr>
            <a:lstStyle/>
            <a:p>
              <a:pPr algn="ctr"/>
              <a:r>
                <a:rPr lang="en-GB" sz="1400" b="1" dirty="0">
                  <a:solidFill>
                    <a:schemeClr val="tx2"/>
                  </a:solidFill>
                  <a:latin typeface="Roboto" panose="02000000000000000000" pitchFamily="2" charset="0"/>
                  <a:ea typeface="Roboto" panose="02000000000000000000" pitchFamily="2" charset="0"/>
                </a:rPr>
                <a:t>Waste and resources</a:t>
              </a:r>
              <a:endParaRPr lang="en-GB" b="1" dirty="0">
                <a:solidFill>
                  <a:schemeClr val="tx2"/>
                </a:solidFill>
                <a:latin typeface="Roboto" panose="02000000000000000000" pitchFamily="2" charset="0"/>
                <a:ea typeface="Roboto" panose="02000000000000000000" pitchFamily="2" charset="0"/>
              </a:endParaRPr>
            </a:p>
          </p:txBody>
        </p:sp>
      </p:grpSp>
      <p:grpSp>
        <p:nvGrpSpPr>
          <p:cNvPr id="53" name="Group 52">
            <a:extLst>
              <a:ext uri="{FF2B5EF4-FFF2-40B4-BE49-F238E27FC236}">
                <a16:creationId xmlns:a16="http://schemas.microsoft.com/office/drawing/2014/main" id="{430FEEBF-DC23-674A-9F84-28F6EBC8B29D}"/>
              </a:ext>
            </a:extLst>
          </p:cNvPr>
          <p:cNvGrpSpPr/>
          <p:nvPr/>
        </p:nvGrpSpPr>
        <p:grpSpPr>
          <a:xfrm>
            <a:off x="2761262" y="2470118"/>
            <a:ext cx="3950944" cy="1811746"/>
            <a:chOff x="2971638" y="2978307"/>
            <a:chExt cx="3950944" cy="1811746"/>
          </a:xfrm>
        </p:grpSpPr>
        <p:pic>
          <p:nvPicPr>
            <p:cNvPr id="7" name="Picture 6" descr="A picture containing box, drawing, brick&#10;&#10;Description automatically generated">
              <a:extLst>
                <a:ext uri="{FF2B5EF4-FFF2-40B4-BE49-F238E27FC236}">
                  <a16:creationId xmlns:a16="http://schemas.microsoft.com/office/drawing/2014/main" id="{741F48EC-370C-004D-B636-2A9A627ECFD8}"/>
                </a:ext>
              </a:extLst>
            </p:cNvPr>
            <p:cNvPicPr>
              <a:picLocks noChangeAspect="1"/>
            </p:cNvPicPr>
            <p:nvPr/>
          </p:nvPicPr>
          <p:blipFill>
            <a:blip r:embed="rId8"/>
            <a:stretch>
              <a:fillRect/>
            </a:stretch>
          </p:blipFill>
          <p:spPr>
            <a:xfrm>
              <a:off x="4364737" y="3264359"/>
              <a:ext cx="1498460" cy="1012318"/>
            </a:xfrm>
            <a:prstGeom prst="rect">
              <a:avLst/>
            </a:prstGeom>
          </p:spPr>
        </p:pic>
        <p:sp>
          <p:nvSpPr>
            <p:cNvPr id="47" name="TextBox 46">
              <a:extLst>
                <a:ext uri="{FF2B5EF4-FFF2-40B4-BE49-F238E27FC236}">
                  <a16:creationId xmlns:a16="http://schemas.microsoft.com/office/drawing/2014/main" id="{86A7A7CC-2F55-1248-B861-B0D494F6D287}"/>
                </a:ext>
              </a:extLst>
            </p:cNvPr>
            <p:cNvSpPr txBox="1"/>
            <p:nvPr/>
          </p:nvSpPr>
          <p:spPr>
            <a:xfrm>
              <a:off x="2971638" y="3347059"/>
              <a:ext cx="1393099" cy="954107"/>
            </a:xfrm>
            <a:prstGeom prst="rect">
              <a:avLst/>
            </a:prstGeom>
            <a:noFill/>
          </p:spPr>
          <p:txBody>
            <a:bodyPr wrap="square" rtlCol="0">
              <a:spAutoFit/>
            </a:bodyPr>
            <a:lstStyle/>
            <a:p>
              <a:pPr algn="r"/>
              <a:r>
                <a:rPr lang="en-GB" sz="1400" dirty="0">
                  <a:solidFill>
                    <a:schemeClr val="bg2"/>
                  </a:solidFill>
                  <a:latin typeface="Roboto" panose="02000000000000000000" pitchFamily="2" charset="0"/>
                  <a:ea typeface="Roboto" panose="02000000000000000000" pitchFamily="2" charset="0"/>
                </a:rPr>
                <a:t>Tree planting,</a:t>
              </a:r>
            </a:p>
            <a:p>
              <a:pPr algn="r"/>
              <a:r>
                <a:rPr lang="en-GB" sz="1400" dirty="0">
                  <a:solidFill>
                    <a:schemeClr val="bg2"/>
                  </a:solidFill>
                  <a:latin typeface="Roboto" panose="02000000000000000000" pitchFamily="2" charset="0"/>
                  <a:ea typeface="Roboto" panose="02000000000000000000" pitchFamily="2" charset="0"/>
                </a:rPr>
                <a:t>restoration and</a:t>
              </a:r>
            </a:p>
            <a:p>
              <a:pPr algn="r"/>
              <a:r>
                <a:rPr lang="en-GB" sz="1400" dirty="0">
                  <a:solidFill>
                    <a:schemeClr val="bg2"/>
                  </a:solidFill>
                  <a:latin typeface="Roboto" panose="02000000000000000000" pitchFamily="2" charset="0"/>
                  <a:ea typeface="Roboto" panose="02000000000000000000" pitchFamily="2" charset="0"/>
                </a:rPr>
                <a:t>management:</a:t>
              </a:r>
            </a:p>
            <a:p>
              <a:pPr algn="r"/>
              <a:r>
                <a:rPr lang="en-GB" sz="1400" dirty="0">
                  <a:solidFill>
                    <a:schemeClr val="bg2"/>
                  </a:solidFill>
                  <a:latin typeface="Roboto" panose="02000000000000000000" pitchFamily="2" charset="0"/>
                  <a:ea typeface="Roboto" panose="02000000000000000000" pitchFamily="2" charset="0"/>
                </a:rPr>
                <a:t>40 jobs</a:t>
              </a:r>
              <a:endParaRPr lang="en-GB" dirty="0">
                <a:solidFill>
                  <a:schemeClr val="bg2"/>
                </a:solidFill>
                <a:latin typeface="Roboto" panose="02000000000000000000" pitchFamily="2" charset="0"/>
                <a:ea typeface="Roboto" panose="02000000000000000000" pitchFamily="2" charset="0"/>
              </a:endParaRPr>
            </a:p>
          </p:txBody>
        </p:sp>
        <p:sp>
          <p:nvSpPr>
            <p:cNvPr id="48" name="TextBox 47">
              <a:extLst>
                <a:ext uri="{FF2B5EF4-FFF2-40B4-BE49-F238E27FC236}">
                  <a16:creationId xmlns:a16="http://schemas.microsoft.com/office/drawing/2014/main" id="{AC3A30C6-9D7C-E84C-800D-6980A15D42C0}"/>
                </a:ext>
              </a:extLst>
            </p:cNvPr>
            <p:cNvSpPr txBox="1"/>
            <p:nvPr/>
          </p:nvSpPr>
          <p:spPr>
            <a:xfrm>
              <a:off x="5563471" y="4051389"/>
              <a:ext cx="1359111" cy="738664"/>
            </a:xfrm>
            <a:prstGeom prst="rect">
              <a:avLst/>
            </a:prstGeom>
            <a:noFill/>
          </p:spPr>
          <p:txBody>
            <a:bodyPr wrap="square" rtlCol="0">
              <a:spAutoFit/>
            </a:bodyPr>
            <a:lstStyle/>
            <a:p>
              <a:r>
                <a:rPr lang="en-GB" sz="1400" dirty="0">
                  <a:solidFill>
                    <a:srgbClr val="243633"/>
                  </a:solidFill>
                  <a:latin typeface="Roboto" panose="02000000000000000000" pitchFamily="2" charset="0"/>
                  <a:ea typeface="Roboto" panose="02000000000000000000" pitchFamily="2" charset="0"/>
                </a:rPr>
                <a:t>‘Grey’ water</a:t>
              </a:r>
            </a:p>
            <a:p>
              <a:r>
                <a:rPr lang="en-GB" sz="1400" dirty="0">
                  <a:solidFill>
                    <a:srgbClr val="243633"/>
                  </a:solidFill>
                  <a:latin typeface="Roboto" panose="02000000000000000000" pitchFamily="2" charset="0"/>
                  <a:ea typeface="Roboto" panose="02000000000000000000" pitchFamily="2" charset="0"/>
                </a:rPr>
                <a:t>Infrastructure:</a:t>
              </a:r>
            </a:p>
            <a:p>
              <a:r>
                <a:rPr lang="en-GB" sz="1400" dirty="0">
                  <a:solidFill>
                    <a:srgbClr val="243633"/>
                  </a:solidFill>
                  <a:latin typeface="Roboto" panose="02000000000000000000" pitchFamily="2" charset="0"/>
                  <a:ea typeface="Roboto" panose="02000000000000000000" pitchFamily="2" charset="0"/>
                </a:rPr>
                <a:t>20 jobs</a:t>
              </a:r>
              <a:endParaRPr lang="en-GB" dirty="0">
                <a:solidFill>
                  <a:srgbClr val="243633"/>
                </a:solidFill>
                <a:latin typeface="Roboto" panose="02000000000000000000" pitchFamily="2" charset="0"/>
                <a:ea typeface="Roboto" panose="02000000000000000000" pitchFamily="2" charset="0"/>
              </a:endParaRPr>
            </a:p>
          </p:txBody>
        </p:sp>
        <p:sp>
          <p:nvSpPr>
            <p:cNvPr id="52" name="TextBox 51">
              <a:extLst>
                <a:ext uri="{FF2B5EF4-FFF2-40B4-BE49-F238E27FC236}">
                  <a16:creationId xmlns:a16="http://schemas.microsoft.com/office/drawing/2014/main" id="{2789D41F-D2EB-A146-9772-51C532DAAB28}"/>
                </a:ext>
              </a:extLst>
            </p:cNvPr>
            <p:cNvSpPr txBox="1"/>
            <p:nvPr/>
          </p:nvSpPr>
          <p:spPr>
            <a:xfrm>
              <a:off x="3726416" y="2978307"/>
              <a:ext cx="2123210" cy="307777"/>
            </a:xfrm>
            <a:prstGeom prst="rect">
              <a:avLst/>
            </a:prstGeom>
            <a:noFill/>
          </p:spPr>
          <p:txBody>
            <a:bodyPr wrap="square" rtlCol="0">
              <a:spAutoFit/>
            </a:bodyPr>
            <a:lstStyle/>
            <a:p>
              <a:pPr algn="ctr"/>
              <a:r>
                <a:rPr lang="en-GB" sz="1400" b="1" dirty="0">
                  <a:solidFill>
                    <a:schemeClr val="tx2"/>
                  </a:solidFill>
                  <a:latin typeface="Roboto" panose="02000000000000000000" pitchFamily="2" charset="0"/>
                  <a:ea typeface="Roboto" panose="02000000000000000000" pitchFamily="2" charset="0"/>
                </a:rPr>
                <a:t>Nature-based solutions</a:t>
              </a:r>
              <a:endParaRPr lang="en-GB" b="1" dirty="0">
                <a:solidFill>
                  <a:schemeClr val="tx2"/>
                </a:solidFill>
                <a:latin typeface="Roboto" panose="02000000000000000000" pitchFamily="2" charset="0"/>
                <a:ea typeface="Roboto" panose="02000000000000000000" pitchFamily="2" charset="0"/>
              </a:endParaRPr>
            </a:p>
          </p:txBody>
        </p:sp>
      </p:grpSp>
      <p:sp>
        <p:nvSpPr>
          <p:cNvPr id="55" name="Title 29">
            <a:extLst>
              <a:ext uri="{FF2B5EF4-FFF2-40B4-BE49-F238E27FC236}">
                <a16:creationId xmlns:a16="http://schemas.microsoft.com/office/drawing/2014/main" id="{3FBF7B99-EFA0-AB43-BE47-F4560C59000A}"/>
              </a:ext>
            </a:extLst>
          </p:cNvPr>
          <p:cNvSpPr txBox="1">
            <a:spLocks/>
          </p:cNvSpPr>
          <p:nvPr/>
        </p:nvSpPr>
        <p:spPr>
          <a:xfrm>
            <a:off x="2159319" y="4361611"/>
            <a:ext cx="4713060" cy="407128"/>
          </a:xfrm>
          <a:prstGeom prst="rect">
            <a:avLst/>
          </a:prstGeom>
        </p:spPr>
        <p:txBody>
          <a:bodyPr vert="horz" lIns="91440" tIns="45720" rIns="91440" bIns="45720" rtlCol="0" anchor="t">
            <a:normAutofit fontScale="92500" lnSpcReduction="10000"/>
          </a:bodyPr>
          <a:lst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a:lstStyle>
          <a:p>
            <a:pPr algn="ctr"/>
            <a:r>
              <a:rPr lang="en-GB" sz="2700" dirty="0"/>
              <a:t>Per US$1 million in spending</a:t>
            </a:r>
          </a:p>
        </p:txBody>
      </p:sp>
      <p:sp>
        <p:nvSpPr>
          <p:cNvPr id="56" name="TextBox 55">
            <a:extLst>
              <a:ext uri="{FF2B5EF4-FFF2-40B4-BE49-F238E27FC236}">
                <a16:creationId xmlns:a16="http://schemas.microsoft.com/office/drawing/2014/main" id="{9F6969D3-65DF-1F4D-8011-7FED742A6116}"/>
              </a:ext>
            </a:extLst>
          </p:cNvPr>
          <p:cNvSpPr txBox="1"/>
          <p:nvPr/>
        </p:nvSpPr>
        <p:spPr>
          <a:xfrm>
            <a:off x="6507189" y="4075940"/>
            <a:ext cx="2375385" cy="307777"/>
          </a:xfrm>
          <a:prstGeom prst="rect">
            <a:avLst/>
          </a:prstGeom>
          <a:noFill/>
        </p:spPr>
        <p:txBody>
          <a:bodyPr wrap="square" rtlCol="0">
            <a:spAutoFit/>
          </a:bodyPr>
          <a:lstStyle/>
          <a:p>
            <a:pPr algn="ctr"/>
            <a:r>
              <a:rPr lang="en-GB" sz="1400" b="1" dirty="0">
                <a:solidFill>
                  <a:schemeClr val="tx2"/>
                </a:solidFill>
                <a:latin typeface="Roboto" panose="02000000000000000000" pitchFamily="2" charset="0"/>
                <a:ea typeface="Roboto" panose="02000000000000000000" pitchFamily="2" charset="0"/>
              </a:rPr>
              <a:t>Per 1,000 tonnes of waste</a:t>
            </a:r>
            <a:endParaRPr lang="en-GB" b="1" dirty="0">
              <a:solidFill>
                <a:schemeClr val="tx2"/>
              </a:solidFill>
              <a:latin typeface="Roboto" panose="02000000000000000000" pitchFamily="2" charset="0"/>
              <a:ea typeface="Roboto" panose="02000000000000000000" pitchFamily="2" charset="0"/>
            </a:endParaRPr>
          </a:p>
        </p:txBody>
      </p:sp>
      <p:sp>
        <p:nvSpPr>
          <p:cNvPr id="59" name="TextBox 58">
            <a:extLst>
              <a:ext uri="{FF2B5EF4-FFF2-40B4-BE49-F238E27FC236}">
                <a16:creationId xmlns:a16="http://schemas.microsoft.com/office/drawing/2014/main" id="{D8907C5A-45A9-4144-8FCB-5F581CCB4370}"/>
              </a:ext>
            </a:extLst>
          </p:cNvPr>
          <p:cNvSpPr txBox="1"/>
          <p:nvPr/>
        </p:nvSpPr>
        <p:spPr>
          <a:xfrm>
            <a:off x="396064" y="4768739"/>
            <a:ext cx="6094932" cy="323165"/>
          </a:xfrm>
          <a:prstGeom prst="rect">
            <a:avLst/>
          </a:prstGeom>
          <a:noFill/>
        </p:spPr>
        <p:txBody>
          <a:bodyPr wrap="square" rtlCol="0">
            <a:spAutoFit/>
          </a:bodyPr>
          <a:lstStyle/>
          <a:p>
            <a:pPr defTabSz="685800"/>
            <a:r>
              <a:rPr lang="en-US" sz="750" dirty="0">
                <a:solidFill>
                  <a:srgbClr val="161C8E"/>
                </a:solidFill>
                <a:latin typeface="Roboto" panose="02000000000000000000" pitchFamily="2" charset="0"/>
              </a:rPr>
              <a:t>NB: For Clean R&amp;D, the certainty around the direct job growth potential per US$1 million in spending is insufficient to provide a comparison</a:t>
            </a:r>
          </a:p>
          <a:p>
            <a:pPr defTabSz="685800"/>
            <a:r>
              <a:rPr lang="en-US" sz="750" dirty="0">
                <a:solidFill>
                  <a:srgbClr val="161C8E"/>
                </a:solidFill>
                <a:latin typeface="Roboto" panose="02000000000000000000" pitchFamily="2" charset="0"/>
              </a:rPr>
              <a:t>For all sources view </a:t>
            </a:r>
            <a:r>
              <a:rPr lang="en-US" sz="750" i="1" dirty="0">
                <a:solidFill>
                  <a:srgbClr val="161C8E"/>
                </a:solidFill>
                <a:latin typeface="Roboto" panose="02000000000000000000" pitchFamily="2" charset="0"/>
              </a:rPr>
              <a:t>The Economic Case for Greening the Global Recovery through Cities</a:t>
            </a:r>
            <a:r>
              <a:rPr lang="en-US" sz="750" dirty="0">
                <a:solidFill>
                  <a:srgbClr val="161C8E"/>
                </a:solidFill>
                <a:latin typeface="Roboto" panose="02000000000000000000" pitchFamily="2" charset="0"/>
              </a:rPr>
              <a:t>, Coalition for Urban Transitions, 2020</a:t>
            </a:r>
          </a:p>
        </p:txBody>
      </p:sp>
    </p:spTree>
    <p:extLst>
      <p:ext uri="{BB962C8B-B14F-4D97-AF65-F5344CB8AC3E}">
        <p14:creationId xmlns:p14="http://schemas.microsoft.com/office/powerpoint/2010/main" val="3342571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9F630-967F-4C7F-8008-C85E2B39295F}"/>
              </a:ext>
            </a:extLst>
          </p:cNvPr>
          <p:cNvSpPr>
            <a:spLocks noGrp="1"/>
          </p:cNvSpPr>
          <p:nvPr>
            <p:ph type="sldNum" sz="quarter" idx="11"/>
          </p:nvPr>
        </p:nvSpPr>
        <p:spPr/>
        <p:txBody>
          <a:bodyPr/>
          <a:lstStyle/>
          <a:p>
            <a:fld id="{C19DCF79-8D0F-6F4D-A6DF-4BF78324B6C7}" type="slidenum">
              <a:rPr lang="en-US" smtClean="0"/>
              <a:pPr/>
              <a:t>12</a:t>
            </a:fld>
            <a:endParaRPr lang="en-US" dirty="0"/>
          </a:p>
        </p:txBody>
      </p:sp>
      <p:pic>
        <p:nvPicPr>
          <p:cNvPr id="17" name="Picture 16" descr="A screenshot of a cell phone&#10;&#10;Description automatically generated">
            <a:extLst>
              <a:ext uri="{FF2B5EF4-FFF2-40B4-BE49-F238E27FC236}">
                <a16:creationId xmlns:a16="http://schemas.microsoft.com/office/drawing/2014/main" id="{40C3FABE-D61F-754E-AB8F-CE1A784849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2816" y="933240"/>
            <a:ext cx="3957386" cy="2095710"/>
          </a:xfrm>
          <a:prstGeom prst="rect">
            <a:avLst/>
          </a:prstGeom>
        </p:spPr>
      </p:pic>
      <p:sp>
        <p:nvSpPr>
          <p:cNvPr id="24" name="Rectangle 23">
            <a:extLst>
              <a:ext uri="{FF2B5EF4-FFF2-40B4-BE49-F238E27FC236}">
                <a16:creationId xmlns:a16="http://schemas.microsoft.com/office/drawing/2014/main" id="{E9624241-384B-DE4C-B8D2-A37D05873AC6}"/>
              </a:ext>
            </a:extLst>
          </p:cNvPr>
          <p:cNvSpPr/>
          <p:nvPr/>
        </p:nvSpPr>
        <p:spPr>
          <a:xfrm>
            <a:off x="6317673" y="933240"/>
            <a:ext cx="2826327" cy="4210260"/>
          </a:xfrm>
          <a:prstGeom prst="rect">
            <a:avLst/>
          </a:prstGeom>
          <a:gradFill flip="none" rotWithShape="1">
            <a:gsLst>
              <a:gs pos="19000">
                <a:srgbClr val="FFFFFF"/>
              </a:gs>
              <a:gs pos="0">
                <a:schemeClr val="bg1">
                  <a:alpha val="0"/>
                </a:schemeClr>
              </a:gs>
              <a:gs pos="100000">
                <a:schemeClr val="bg1"/>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2DA2F32-216A-094F-AA04-AE7E3313E77B}"/>
              </a:ext>
            </a:extLst>
          </p:cNvPr>
          <p:cNvSpPr txBox="1"/>
          <p:nvPr/>
        </p:nvSpPr>
        <p:spPr>
          <a:xfrm>
            <a:off x="4476472" y="933240"/>
            <a:ext cx="3672106" cy="2095710"/>
          </a:xfrm>
          <a:prstGeom prst="rect">
            <a:avLst/>
          </a:prstGeom>
          <a:solidFill>
            <a:schemeClr val="bg1"/>
          </a:solidFill>
        </p:spPr>
        <p:txBody>
          <a:bodyPr wrap="square" rtlCol="0" anchor="ctr">
            <a:noAutofit/>
          </a:bodyPr>
          <a:lstStyle/>
          <a:p>
            <a:r>
              <a:rPr lang="en-GB" sz="1600" b="1" dirty="0">
                <a:latin typeface="Roboto" panose="02000000000000000000" pitchFamily="2" charset="0"/>
                <a:ea typeface="Roboto" panose="02000000000000000000" pitchFamily="2" charset="0"/>
              </a:rPr>
              <a:t>   The carbon reduction potential of low- or zero-carbon construction and building energy efficiency retrofits is high: </a:t>
            </a:r>
            <a:r>
              <a:rPr lang="en-GB" sz="1600" dirty="0">
                <a:latin typeface="Roboto" panose="02000000000000000000" pitchFamily="2" charset="0"/>
                <a:ea typeface="Roboto" panose="02000000000000000000" pitchFamily="2" charset="0"/>
              </a:rPr>
              <a:t>the built environment is responsible for up to 60% of cities’ carbon abatement potential and accounts for 40% of CO</a:t>
            </a:r>
            <a:r>
              <a:rPr lang="en-GB" sz="1600" baseline="-25000" dirty="0">
                <a:latin typeface="Roboto" panose="02000000000000000000" pitchFamily="2" charset="0"/>
                <a:ea typeface="Roboto" panose="02000000000000000000" pitchFamily="2" charset="0"/>
              </a:rPr>
              <a:t>2</a:t>
            </a:r>
            <a:r>
              <a:rPr lang="en-GB" sz="1600" dirty="0">
                <a:latin typeface="Roboto" panose="02000000000000000000" pitchFamily="2" charset="0"/>
                <a:ea typeface="Roboto" panose="02000000000000000000" pitchFamily="2" charset="0"/>
              </a:rPr>
              <a:t> emissions from energy worldwide. </a:t>
            </a:r>
          </a:p>
        </p:txBody>
      </p:sp>
      <p:sp>
        <p:nvSpPr>
          <p:cNvPr id="14" name="Rectangle 13">
            <a:extLst>
              <a:ext uri="{FF2B5EF4-FFF2-40B4-BE49-F238E27FC236}">
                <a16:creationId xmlns:a16="http://schemas.microsoft.com/office/drawing/2014/main" id="{A8C332C7-195F-9D4F-B053-53153F0B14E8}"/>
              </a:ext>
            </a:extLst>
          </p:cNvPr>
          <p:cNvSpPr/>
          <p:nvPr/>
        </p:nvSpPr>
        <p:spPr>
          <a:xfrm>
            <a:off x="0" y="0"/>
            <a:ext cx="6436426" cy="7125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close up of a sign&#10;&#10;Description automatically generated">
            <a:extLst>
              <a:ext uri="{FF2B5EF4-FFF2-40B4-BE49-F238E27FC236}">
                <a16:creationId xmlns:a16="http://schemas.microsoft.com/office/drawing/2014/main" id="{A2419413-9CD1-8943-B889-40852168F76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2045"/>
          <a:stretch/>
        </p:blipFill>
        <p:spPr>
          <a:xfrm>
            <a:off x="6909002" y="2833043"/>
            <a:ext cx="2051833" cy="2052826"/>
          </a:xfrm>
          <a:prstGeom prst="rect">
            <a:avLst/>
          </a:prstGeom>
        </p:spPr>
      </p:pic>
      <p:sp>
        <p:nvSpPr>
          <p:cNvPr id="2" name="Title 1">
            <a:extLst>
              <a:ext uri="{FF2B5EF4-FFF2-40B4-BE49-F238E27FC236}">
                <a16:creationId xmlns:a16="http://schemas.microsoft.com/office/drawing/2014/main" id="{31C6107E-0AF9-4050-980D-83423551BA21}"/>
              </a:ext>
            </a:extLst>
          </p:cNvPr>
          <p:cNvSpPr>
            <a:spLocks noGrp="1"/>
          </p:cNvSpPr>
          <p:nvPr>
            <p:ph type="title"/>
          </p:nvPr>
        </p:nvSpPr>
        <p:spPr>
          <a:xfrm>
            <a:off x="112816" y="120311"/>
            <a:ext cx="7594270" cy="592207"/>
          </a:xfrm>
        </p:spPr>
        <p:txBody>
          <a:bodyPr>
            <a:noAutofit/>
          </a:bodyPr>
          <a:lstStyle/>
          <a:p>
            <a:r>
              <a:rPr lang="en-US" dirty="0">
                <a:solidFill>
                  <a:schemeClr val="bg1"/>
                </a:solidFill>
              </a:rPr>
              <a:t>Green construction and retrofits</a:t>
            </a:r>
            <a:br>
              <a:rPr lang="en-US" dirty="0">
                <a:solidFill>
                  <a:schemeClr val="bg1"/>
                </a:solidFill>
              </a:rPr>
            </a:br>
            <a:endParaRPr lang="en-GB" dirty="0">
              <a:solidFill>
                <a:schemeClr val="bg1"/>
              </a:solidFill>
            </a:endParaRPr>
          </a:p>
        </p:txBody>
      </p:sp>
      <p:sp>
        <p:nvSpPr>
          <p:cNvPr id="23" name="TextBox 22">
            <a:extLst>
              <a:ext uri="{FF2B5EF4-FFF2-40B4-BE49-F238E27FC236}">
                <a16:creationId xmlns:a16="http://schemas.microsoft.com/office/drawing/2014/main" id="{34AD3BFF-397B-A144-BB3F-A63E1F951AA2}"/>
              </a:ext>
            </a:extLst>
          </p:cNvPr>
          <p:cNvSpPr txBox="1"/>
          <p:nvPr/>
        </p:nvSpPr>
        <p:spPr>
          <a:xfrm>
            <a:off x="4476471" y="3028950"/>
            <a:ext cx="2413847" cy="1181310"/>
          </a:xfrm>
          <a:prstGeom prst="rect">
            <a:avLst/>
          </a:prstGeom>
          <a:solidFill>
            <a:schemeClr val="bg1"/>
          </a:solidFill>
        </p:spPr>
        <p:txBody>
          <a:bodyPr wrap="square" rtlCol="0" anchor="ctr">
            <a:noAutofit/>
          </a:bodyPr>
          <a:lstStyle/>
          <a:p>
            <a:r>
              <a:rPr lang="en-GB" sz="1600" b="1" dirty="0">
                <a:latin typeface="Roboto" panose="02000000000000000000" pitchFamily="2" charset="0"/>
                <a:ea typeface="Roboto" panose="02000000000000000000" pitchFamily="2" charset="0"/>
              </a:rPr>
              <a:t>   Energy efficiency stimulus packages have previously generated 18 new jobs per US$1m invested</a:t>
            </a:r>
            <a:endParaRPr lang="en-GB" sz="1600" dirty="0">
              <a:latin typeface="Roboto" panose="02000000000000000000" pitchFamily="2" charset="0"/>
              <a:ea typeface="Roboto" panose="02000000000000000000" pitchFamily="2" charset="0"/>
            </a:endParaRPr>
          </a:p>
        </p:txBody>
      </p:sp>
      <p:pic>
        <p:nvPicPr>
          <p:cNvPr id="30" name="Picture 29" descr="A picture containing drawing&#10;&#10;Description automatically generated">
            <a:extLst>
              <a:ext uri="{FF2B5EF4-FFF2-40B4-BE49-F238E27FC236}">
                <a16:creationId xmlns:a16="http://schemas.microsoft.com/office/drawing/2014/main" id="{FCC73225-7AE7-E448-9147-72FB77F0D06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40759" y="1036473"/>
            <a:ext cx="152400" cy="177800"/>
          </a:xfrm>
          <a:prstGeom prst="rect">
            <a:avLst/>
          </a:prstGeom>
        </p:spPr>
      </p:pic>
      <p:pic>
        <p:nvPicPr>
          <p:cNvPr id="31" name="Picture 30" descr="A picture containing drawing&#10;&#10;Description automatically generated">
            <a:extLst>
              <a:ext uri="{FF2B5EF4-FFF2-40B4-BE49-F238E27FC236}">
                <a16:creationId xmlns:a16="http://schemas.microsoft.com/office/drawing/2014/main" id="{D2E7A819-7EA4-DB4D-B01D-6B4DFB81E9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40759" y="3043283"/>
            <a:ext cx="152400" cy="177800"/>
          </a:xfrm>
          <a:prstGeom prst="rect">
            <a:avLst/>
          </a:prstGeom>
        </p:spPr>
      </p:pic>
      <p:sp>
        <p:nvSpPr>
          <p:cNvPr id="32" name="TextBox 31">
            <a:extLst>
              <a:ext uri="{FF2B5EF4-FFF2-40B4-BE49-F238E27FC236}">
                <a16:creationId xmlns:a16="http://schemas.microsoft.com/office/drawing/2014/main" id="{E3DF55DD-9D2C-3246-AF03-589C46115F6B}"/>
              </a:ext>
            </a:extLst>
          </p:cNvPr>
          <p:cNvSpPr txBox="1"/>
          <p:nvPr/>
        </p:nvSpPr>
        <p:spPr>
          <a:xfrm>
            <a:off x="112817" y="3132183"/>
            <a:ext cx="3450998" cy="1891005"/>
          </a:xfrm>
          <a:prstGeom prst="rect">
            <a:avLst/>
          </a:prstGeom>
          <a:solidFill>
            <a:schemeClr val="bg1"/>
          </a:solidFill>
        </p:spPr>
        <p:txBody>
          <a:bodyPr wrap="square" rtlCol="0" anchor="ctr">
            <a:noAutofit/>
          </a:bodyPr>
          <a:lstStyle/>
          <a:p>
            <a:r>
              <a:rPr lang="en-GB" sz="1600" b="1" dirty="0">
                <a:latin typeface="Roboto" panose="02000000000000000000" pitchFamily="2" charset="0"/>
                <a:ea typeface="Roboto" panose="02000000000000000000" pitchFamily="2" charset="0"/>
              </a:rPr>
              <a:t>   Action ready opportunities:</a:t>
            </a:r>
          </a:p>
          <a:p>
            <a:pPr>
              <a:buClr>
                <a:schemeClr val="tx2"/>
              </a:buClr>
            </a:pPr>
            <a:r>
              <a:rPr lang="en-GB" sz="1600" dirty="0">
                <a:latin typeface="Roboto" panose="02000000000000000000" pitchFamily="2" charset="0"/>
                <a:ea typeface="Roboto" panose="02000000000000000000" pitchFamily="2" charset="0"/>
              </a:rPr>
              <a:t>- Retrofit public buildings beyond code, providing initial wave of demand for the construction sector</a:t>
            </a:r>
          </a:p>
          <a:p>
            <a:pPr>
              <a:buClr>
                <a:schemeClr val="tx2"/>
              </a:buClr>
            </a:pPr>
            <a:r>
              <a:rPr lang="en-GB" sz="1600" dirty="0">
                <a:latin typeface="Roboto" panose="02000000000000000000" pitchFamily="2" charset="0"/>
                <a:ea typeface="Roboto" panose="02000000000000000000" pitchFamily="2" charset="0"/>
              </a:rPr>
              <a:t>- Use social distancing requirements to undertake energy retrofits with minimal disruption</a:t>
            </a:r>
          </a:p>
        </p:txBody>
      </p:sp>
      <p:pic>
        <p:nvPicPr>
          <p:cNvPr id="33" name="Picture 32" descr="A picture containing drawing&#10;&#10;Description automatically generated">
            <a:extLst>
              <a:ext uri="{FF2B5EF4-FFF2-40B4-BE49-F238E27FC236}">
                <a16:creationId xmlns:a16="http://schemas.microsoft.com/office/drawing/2014/main" id="{47CA9455-ECF0-564A-8B38-B0083A03B5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7977" y="3252282"/>
            <a:ext cx="152400" cy="177800"/>
          </a:xfrm>
          <a:prstGeom prst="rect">
            <a:avLst/>
          </a:prstGeom>
        </p:spPr>
      </p:pic>
    </p:spTree>
    <p:extLst>
      <p:ext uri="{BB962C8B-B14F-4D97-AF65-F5344CB8AC3E}">
        <p14:creationId xmlns:p14="http://schemas.microsoft.com/office/powerpoint/2010/main" val="1304842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465EF42-617B-BD4B-A8AA-4A58C7FA423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2816" y="933240"/>
            <a:ext cx="3945926" cy="2095710"/>
          </a:xfrm>
          <a:prstGeom prst="rect">
            <a:avLst/>
          </a:prstGeom>
        </p:spPr>
      </p:pic>
      <p:sp>
        <p:nvSpPr>
          <p:cNvPr id="4" name="Slide Number Placeholder 3">
            <a:extLst>
              <a:ext uri="{FF2B5EF4-FFF2-40B4-BE49-F238E27FC236}">
                <a16:creationId xmlns:a16="http://schemas.microsoft.com/office/drawing/2014/main" id="{00E9F630-967F-4C7F-8008-C85E2B39295F}"/>
              </a:ext>
            </a:extLst>
          </p:cNvPr>
          <p:cNvSpPr>
            <a:spLocks noGrp="1"/>
          </p:cNvSpPr>
          <p:nvPr>
            <p:ph type="sldNum" sz="quarter" idx="11"/>
          </p:nvPr>
        </p:nvSpPr>
        <p:spPr/>
        <p:txBody>
          <a:bodyPr/>
          <a:lstStyle/>
          <a:p>
            <a:fld id="{C19DCF79-8D0F-6F4D-A6DF-4BF78324B6C7}" type="slidenum">
              <a:rPr lang="en-US" smtClean="0"/>
              <a:pPr/>
              <a:t>13</a:t>
            </a:fld>
            <a:endParaRPr lang="en-US" dirty="0"/>
          </a:p>
        </p:txBody>
      </p:sp>
      <p:sp>
        <p:nvSpPr>
          <p:cNvPr id="24" name="Rectangle 23">
            <a:extLst>
              <a:ext uri="{FF2B5EF4-FFF2-40B4-BE49-F238E27FC236}">
                <a16:creationId xmlns:a16="http://schemas.microsoft.com/office/drawing/2014/main" id="{E9624241-384B-DE4C-B8D2-A37D05873AC6}"/>
              </a:ext>
            </a:extLst>
          </p:cNvPr>
          <p:cNvSpPr/>
          <p:nvPr/>
        </p:nvSpPr>
        <p:spPr>
          <a:xfrm>
            <a:off x="6154387" y="556076"/>
            <a:ext cx="2989613" cy="4587423"/>
          </a:xfrm>
          <a:prstGeom prst="rect">
            <a:avLst/>
          </a:prstGeom>
          <a:gradFill flip="none" rotWithShape="1">
            <a:gsLst>
              <a:gs pos="19000">
                <a:srgbClr val="FFFFFF"/>
              </a:gs>
              <a:gs pos="0">
                <a:schemeClr val="bg1">
                  <a:alpha val="0"/>
                </a:schemeClr>
              </a:gs>
              <a:gs pos="100000">
                <a:schemeClr val="bg1"/>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2DA2F32-216A-094F-AA04-AE7E3313E77B}"/>
              </a:ext>
            </a:extLst>
          </p:cNvPr>
          <p:cNvSpPr txBox="1"/>
          <p:nvPr/>
        </p:nvSpPr>
        <p:spPr>
          <a:xfrm>
            <a:off x="4986226" y="556077"/>
            <a:ext cx="4044958" cy="2322171"/>
          </a:xfrm>
          <a:prstGeom prst="rect">
            <a:avLst/>
          </a:prstGeom>
          <a:solidFill>
            <a:schemeClr val="bg1"/>
          </a:solidFill>
        </p:spPr>
        <p:txBody>
          <a:bodyPr wrap="square" rtlCol="0" anchor="ctr" anchorCtr="0">
            <a:noAutofit/>
          </a:bodyPr>
          <a:lstStyle/>
          <a:p>
            <a:r>
              <a:rPr lang="en-GB" sz="1600" b="1" dirty="0">
                <a:latin typeface="Roboto" panose="02000000000000000000" pitchFamily="2" charset="0"/>
                <a:ea typeface="Roboto" panose="02000000000000000000" pitchFamily="2" charset="0"/>
              </a:rPr>
              <a:t>   Action ready opportunities:</a:t>
            </a:r>
          </a:p>
          <a:p>
            <a:pPr>
              <a:buClr>
                <a:schemeClr val="tx2"/>
              </a:buClr>
            </a:pPr>
            <a:r>
              <a:rPr lang="en-GB" sz="1600" dirty="0">
                <a:latin typeface="Roboto" panose="02000000000000000000" pitchFamily="2" charset="0"/>
                <a:ea typeface="Roboto" panose="02000000000000000000" pitchFamily="2" charset="0"/>
              </a:rPr>
              <a:t>- Implement dedicated public transport &amp; high-occupancy EV vehicle lanes to curb post-COVID-19 surge in private vehicle use</a:t>
            </a:r>
          </a:p>
          <a:p>
            <a:pPr>
              <a:buClr>
                <a:schemeClr val="tx2"/>
              </a:buClr>
            </a:pPr>
            <a:r>
              <a:rPr lang="en-GB" sz="1600" dirty="0">
                <a:latin typeface="Roboto" panose="02000000000000000000" pitchFamily="2" charset="0"/>
                <a:ea typeface="Roboto" panose="02000000000000000000" pitchFamily="2" charset="0"/>
              </a:rPr>
              <a:t>- Tie automotive industry support to e-conversion schemes</a:t>
            </a:r>
          </a:p>
          <a:p>
            <a:pPr>
              <a:buClr>
                <a:schemeClr val="tx2"/>
              </a:buClr>
            </a:pPr>
            <a:r>
              <a:rPr lang="en-GB" sz="1600" dirty="0">
                <a:latin typeface="Roboto" panose="02000000000000000000" pitchFamily="2" charset="0"/>
                <a:ea typeface="Roboto" panose="02000000000000000000" pitchFamily="2" charset="0"/>
              </a:rPr>
              <a:t>- Use economic stimulus to explore new / innovative approaches to generating revenue for public transport provision</a:t>
            </a:r>
          </a:p>
        </p:txBody>
      </p:sp>
      <p:sp>
        <p:nvSpPr>
          <p:cNvPr id="14" name="Rectangle 13">
            <a:extLst>
              <a:ext uri="{FF2B5EF4-FFF2-40B4-BE49-F238E27FC236}">
                <a16:creationId xmlns:a16="http://schemas.microsoft.com/office/drawing/2014/main" id="{A8C332C7-195F-9D4F-B053-53153F0B14E8}"/>
              </a:ext>
            </a:extLst>
          </p:cNvPr>
          <p:cNvSpPr/>
          <p:nvPr/>
        </p:nvSpPr>
        <p:spPr>
          <a:xfrm>
            <a:off x="0" y="0"/>
            <a:ext cx="3102429" cy="7125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1C6107E-0AF9-4050-980D-83423551BA21}"/>
              </a:ext>
            </a:extLst>
          </p:cNvPr>
          <p:cNvSpPr>
            <a:spLocks noGrp="1"/>
          </p:cNvSpPr>
          <p:nvPr>
            <p:ph type="title"/>
          </p:nvPr>
        </p:nvSpPr>
        <p:spPr>
          <a:xfrm>
            <a:off x="112816" y="120311"/>
            <a:ext cx="2989613" cy="592207"/>
          </a:xfrm>
        </p:spPr>
        <p:txBody>
          <a:bodyPr>
            <a:noAutofit/>
          </a:bodyPr>
          <a:lstStyle/>
          <a:p>
            <a:r>
              <a:rPr lang="en-US" dirty="0">
                <a:solidFill>
                  <a:schemeClr val="bg1"/>
                </a:solidFill>
              </a:rPr>
              <a:t>Clean mobility</a:t>
            </a:r>
            <a:endParaRPr lang="en-GB" dirty="0">
              <a:solidFill>
                <a:schemeClr val="bg1"/>
              </a:solidFill>
            </a:endParaRPr>
          </a:p>
        </p:txBody>
      </p:sp>
      <p:sp>
        <p:nvSpPr>
          <p:cNvPr id="23" name="TextBox 22">
            <a:extLst>
              <a:ext uri="{FF2B5EF4-FFF2-40B4-BE49-F238E27FC236}">
                <a16:creationId xmlns:a16="http://schemas.microsoft.com/office/drawing/2014/main" id="{34AD3BFF-397B-A144-BB3F-A63E1F951AA2}"/>
              </a:ext>
            </a:extLst>
          </p:cNvPr>
          <p:cNvSpPr txBox="1"/>
          <p:nvPr/>
        </p:nvSpPr>
        <p:spPr>
          <a:xfrm>
            <a:off x="4986227" y="2869591"/>
            <a:ext cx="2413350" cy="1616368"/>
          </a:xfrm>
          <a:prstGeom prst="rect">
            <a:avLst/>
          </a:prstGeom>
          <a:solidFill>
            <a:schemeClr val="bg1"/>
          </a:solidFill>
        </p:spPr>
        <p:txBody>
          <a:bodyPr wrap="square" rtlCol="0" anchor="ctr">
            <a:noAutofit/>
          </a:bodyPr>
          <a:lstStyle/>
          <a:p>
            <a:r>
              <a:rPr lang="en-GB" sz="1600" b="1" dirty="0">
                <a:latin typeface="Roboto" panose="02000000000000000000" pitchFamily="2" charset="0"/>
                <a:ea typeface="Roboto" panose="02000000000000000000" pitchFamily="2" charset="0"/>
              </a:rPr>
              <a:t>   Investing in bus and rail schemes strongly supports more equal access to jobs, opportunities and education</a:t>
            </a:r>
          </a:p>
        </p:txBody>
      </p:sp>
      <p:pic>
        <p:nvPicPr>
          <p:cNvPr id="31" name="Picture 30" descr="A picture containing drawing&#10;&#10;Description automatically generated">
            <a:extLst>
              <a:ext uri="{FF2B5EF4-FFF2-40B4-BE49-F238E27FC236}">
                <a16:creationId xmlns:a16="http://schemas.microsoft.com/office/drawing/2014/main" id="{D2E7A819-7EA4-DB4D-B01D-6B4DFB81E9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33512" y="2979712"/>
            <a:ext cx="152400" cy="177800"/>
          </a:xfrm>
          <a:prstGeom prst="rect">
            <a:avLst/>
          </a:prstGeom>
        </p:spPr>
      </p:pic>
      <p:sp>
        <p:nvSpPr>
          <p:cNvPr id="32" name="TextBox 31">
            <a:extLst>
              <a:ext uri="{FF2B5EF4-FFF2-40B4-BE49-F238E27FC236}">
                <a16:creationId xmlns:a16="http://schemas.microsoft.com/office/drawing/2014/main" id="{E3DF55DD-9D2C-3246-AF03-589C46115F6B}"/>
              </a:ext>
            </a:extLst>
          </p:cNvPr>
          <p:cNvSpPr txBox="1"/>
          <p:nvPr/>
        </p:nvSpPr>
        <p:spPr>
          <a:xfrm>
            <a:off x="112817" y="3132184"/>
            <a:ext cx="3450998" cy="1616368"/>
          </a:xfrm>
          <a:prstGeom prst="rect">
            <a:avLst/>
          </a:prstGeom>
          <a:solidFill>
            <a:schemeClr val="bg1"/>
          </a:solidFill>
        </p:spPr>
        <p:txBody>
          <a:bodyPr wrap="square" rtlCol="0" anchor="ctr">
            <a:noAutofit/>
          </a:bodyPr>
          <a:lstStyle/>
          <a:p>
            <a:r>
              <a:rPr lang="en-GB" sz="1600" b="1" dirty="0">
                <a:latin typeface="Roboto" panose="02000000000000000000" pitchFamily="2" charset="0"/>
                <a:ea typeface="Roboto" panose="02000000000000000000" pitchFamily="2" charset="0"/>
              </a:rPr>
              <a:t>   The transport sector can deliver a fifth of cities’ carbon reduction potential, </a:t>
            </a:r>
            <a:r>
              <a:rPr lang="en-GB" sz="1600" dirty="0">
                <a:latin typeface="Roboto" panose="02000000000000000000" pitchFamily="2" charset="0"/>
                <a:ea typeface="Roboto" panose="02000000000000000000" pitchFamily="2" charset="0"/>
              </a:rPr>
              <a:t>but with global ridership down 50-90%, the pandemic has struck a serious blow to public transport</a:t>
            </a:r>
          </a:p>
        </p:txBody>
      </p:sp>
      <p:pic>
        <p:nvPicPr>
          <p:cNvPr id="33" name="Picture 32" descr="A picture containing drawing&#10;&#10;Description automatically generated">
            <a:extLst>
              <a:ext uri="{FF2B5EF4-FFF2-40B4-BE49-F238E27FC236}">
                <a16:creationId xmlns:a16="http://schemas.microsoft.com/office/drawing/2014/main" id="{47CA9455-ECF0-564A-8B38-B0083A03B5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977" y="3252282"/>
            <a:ext cx="152400" cy="177800"/>
          </a:xfrm>
          <a:prstGeom prst="rect">
            <a:avLst/>
          </a:prstGeom>
        </p:spPr>
      </p:pic>
      <p:pic>
        <p:nvPicPr>
          <p:cNvPr id="7" name="Picture 6" descr="A close up of a sign&#10;&#10;Description automatically generated">
            <a:extLst>
              <a:ext uri="{FF2B5EF4-FFF2-40B4-BE49-F238E27FC236}">
                <a16:creationId xmlns:a16="http://schemas.microsoft.com/office/drawing/2014/main" id="{0C8B1A83-D893-114F-9D52-F518F95EA8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74860" y="3028950"/>
            <a:ext cx="1428470" cy="2006600"/>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710D4F08-F0BF-824A-B2D1-F77F1E826A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33512" y="657541"/>
            <a:ext cx="152400" cy="177800"/>
          </a:xfrm>
          <a:prstGeom prst="rect">
            <a:avLst/>
          </a:prstGeom>
        </p:spPr>
      </p:pic>
    </p:spTree>
    <p:extLst>
      <p:ext uri="{BB962C8B-B14F-4D97-AF65-F5344CB8AC3E}">
        <p14:creationId xmlns:p14="http://schemas.microsoft.com/office/powerpoint/2010/main" val="945370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43D2D23D-E55E-184E-B92A-7DC971BED9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2815" y="933240"/>
            <a:ext cx="3945926" cy="2081108"/>
          </a:xfrm>
          <a:prstGeom prst="rect">
            <a:avLst/>
          </a:prstGeom>
        </p:spPr>
      </p:pic>
      <p:sp>
        <p:nvSpPr>
          <p:cNvPr id="4" name="Slide Number Placeholder 3">
            <a:extLst>
              <a:ext uri="{FF2B5EF4-FFF2-40B4-BE49-F238E27FC236}">
                <a16:creationId xmlns:a16="http://schemas.microsoft.com/office/drawing/2014/main" id="{00E9F630-967F-4C7F-8008-C85E2B39295F}"/>
              </a:ext>
            </a:extLst>
          </p:cNvPr>
          <p:cNvSpPr>
            <a:spLocks noGrp="1"/>
          </p:cNvSpPr>
          <p:nvPr>
            <p:ph type="sldNum" sz="quarter" idx="11"/>
          </p:nvPr>
        </p:nvSpPr>
        <p:spPr/>
        <p:txBody>
          <a:bodyPr/>
          <a:lstStyle/>
          <a:p>
            <a:fld id="{C19DCF79-8D0F-6F4D-A6DF-4BF78324B6C7}" type="slidenum">
              <a:rPr lang="en-US" smtClean="0"/>
              <a:pPr/>
              <a:t>14</a:t>
            </a:fld>
            <a:endParaRPr lang="en-US" dirty="0"/>
          </a:p>
        </p:txBody>
      </p:sp>
      <p:sp>
        <p:nvSpPr>
          <p:cNvPr id="24" name="Rectangle 23">
            <a:extLst>
              <a:ext uri="{FF2B5EF4-FFF2-40B4-BE49-F238E27FC236}">
                <a16:creationId xmlns:a16="http://schemas.microsoft.com/office/drawing/2014/main" id="{E9624241-384B-DE4C-B8D2-A37D05873AC6}"/>
              </a:ext>
            </a:extLst>
          </p:cNvPr>
          <p:cNvSpPr/>
          <p:nvPr/>
        </p:nvSpPr>
        <p:spPr>
          <a:xfrm>
            <a:off x="7966364" y="560876"/>
            <a:ext cx="1177636" cy="4462312"/>
          </a:xfrm>
          <a:prstGeom prst="rect">
            <a:avLst/>
          </a:prstGeom>
          <a:gradFill flip="none" rotWithShape="1">
            <a:gsLst>
              <a:gs pos="19000">
                <a:srgbClr val="FFFFFF"/>
              </a:gs>
              <a:gs pos="0">
                <a:schemeClr val="bg1">
                  <a:alpha val="0"/>
                </a:schemeClr>
              </a:gs>
              <a:gs pos="100000">
                <a:schemeClr val="bg1"/>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2DA2F32-216A-094F-AA04-AE7E3313E77B}"/>
              </a:ext>
            </a:extLst>
          </p:cNvPr>
          <p:cNvSpPr txBox="1"/>
          <p:nvPr/>
        </p:nvSpPr>
        <p:spPr>
          <a:xfrm>
            <a:off x="5109713" y="560875"/>
            <a:ext cx="3161452" cy="1934017"/>
          </a:xfrm>
          <a:prstGeom prst="rect">
            <a:avLst/>
          </a:prstGeom>
          <a:solidFill>
            <a:schemeClr val="bg1"/>
          </a:solidFill>
        </p:spPr>
        <p:txBody>
          <a:bodyPr wrap="square" rtlCol="0" anchor="ctr" anchorCtr="0">
            <a:noAutofit/>
          </a:bodyPr>
          <a:lstStyle/>
          <a:p>
            <a:pPr>
              <a:buClr>
                <a:schemeClr val="tx2"/>
              </a:buClr>
            </a:pPr>
            <a:r>
              <a:rPr lang="en-GB" sz="1600" dirty="0">
                <a:latin typeface="Roboto" panose="02000000000000000000" pitchFamily="2" charset="0"/>
                <a:ea typeface="Roboto" panose="02000000000000000000" pitchFamily="2" charset="0"/>
              </a:rPr>
              <a:t>   Investing less than US$4 annually per resident on tree planting could improve the health of millions of people by curbing air pollution while reducing high temperature-related mortality by 2.4–5.6%.</a:t>
            </a:r>
          </a:p>
        </p:txBody>
      </p:sp>
      <p:sp>
        <p:nvSpPr>
          <p:cNvPr id="14" name="Rectangle 13">
            <a:extLst>
              <a:ext uri="{FF2B5EF4-FFF2-40B4-BE49-F238E27FC236}">
                <a16:creationId xmlns:a16="http://schemas.microsoft.com/office/drawing/2014/main" id="{A8C332C7-195F-9D4F-B053-53153F0B14E8}"/>
              </a:ext>
            </a:extLst>
          </p:cNvPr>
          <p:cNvSpPr/>
          <p:nvPr/>
        </p:nvSpPr>
        <p:spPr>
          <a:xfrm>
            <a:off x="0" y="0"/>
            <a:ext cx="4760594" cy="7125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1C6107E-0AF9-4050-980D-83423551BA21}"/>
              </a:ext>
            </a:extLst>
          </p:cNvPr>
          <p:cNvSpPr>
            <a:spLocks noGrp="1"/>
          </p:cNvSpPr>
          <p:nvPr>
            <p:ph type="title"/>
          </p:nvPr>
        </p:nvSpPr>
        <p:spPr>
          <a:xfrm>
            <a:off x="112816" y="120311"/>
            <a:ext cx="4760594" cy="592207"/>
          </a:xfrm>
        </p:spPr>
        <p:txBody>
          <a:bodyPr>
            <a:noAutofit/>
          </a:bodyPr>
          <a:lstStyle/>
          <a:p>
            <a:r>
              <a:rPr lang="en-US" dirty="0">
                <a:solidFill>
                  <a:schemeClr val="bg1"/>
                </a:solidFill>
              </a:rPr>
              <a:t>Nature-based solutions</a:t>
            </a:r>
            <a:endParaRPr lang="en-GB" dirty="0">
              <a:solidFill>
                <a:schemeClr val="bg1"/>
              </a:solidFill>
            </a:endParaRPr>
          </a:p>
        </p:txBody>
      </p:sp>
      <p:sp>
        <p:nvSpPr>
          <p:cNvPr id="23" name="TextBox 22">
            <a:extLst>
              <a:ext uri="{FF2B5EF4-FFF2-40B4-BE49-F238E27FC236}">
                <a16:creationId xmlns:a16="http://schemas.microsoft.com/office/drawing/2014/main" id="{34AD3BFF-397B-A144-BB3F-A63E1F951AA2}"/>
              </a:ext>
            </a:extLst>
          </p:cNvPr>
          <p:cNvSpPr txBox="1"/>
          <p:nvPr/>
        </p:nvSpPr>
        <p:spPr>
          <a:xfrm>
            <a:off x="5109713" y="2479711"/>
            <a:ext cx="4044958" cy="1355602"/>
          </a:xfrm>
          <a:prstGeom prst="rect">
            <a:avLst/>
          </a:prstGeom>
          <a:solidFill>
            <a:schemeClr val="bg1"/>
          </a:solidFill>
        </p:spPr>
        <p:txBody>
          <a:bodyPr wrap="square" rtlCol="0" anchor="ctr">
            <a:noAutofit/>
          </a:bodyPr>
          <a:lstStyle/>
          <a:p>
            <a:r>
              <a:rPr lang="en-GB" sz="1600" b="1" dirty="0">
                <a:latin typeface="Roboto" panose="02000000000000000000" pitchFamily="2" charset="0"/>
                <a:ea typeface="Roboto" panose="02000000000000000000" pitchFamily="2" charset="0"/>
              </a:rPr>
              <a:t>   For every US$1 million invested in reforestation and sustainable forest management, nearly 40 jobs can be supported. </a:t>
            </a:r>
          </a:p>
        </p:txBody>
      </p:sp>
      <p:pic>
        <p:nvPicPr>
          <p:cNvPr id="31" name="Picture 30" descr="A picture containing drawing&#10;&#10;Description automatically generated">
            <a:extLst>
              <a:ext uri="{FF2B5EF4-FFF2-40B4-BE49-F238E27FC236}">
                <a16:creationId xmlns:a16="http://schemas.microsoft.com/office/drawing/2014/main" id="{D2E7A819-7EA4-DB4D-B01D-6B4DFB81E9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0702" y="2700448"/>
            <a:ext cx="152400" cy="177800"/>
          </a:xfrm>
          <a:prstGeom prst="rect">
            <a:avLst/>
          </a:prstGeom>
        </p:spPr>
      </p:pic>
      <p:sp>
        <p:nvSpPr>
          <p:cNvPr id="32" name="TextBox 31">
            <a:extLst>
              <a:ext uri="{FF2B5EF4-FFF2-40B4-BE49-F238E27FC236}">
                <a16:creationId xmlns:a16="http://schemas.microsoft.com/office/drawing/2014/main" id="{E3DF55DD-9D2C-3246-AF03-589C46115F6B}"/>
              </a:ext>
            </a:extLst>
          </p:cNvPr>
          <p:cNvSpPr txBox="1"/>
          <p:nvPr/>
        </p:nvSpPr>
        <p:spPr>
          <a:xfrm>
            <a:off x="112818" y="3132184"/>
            <a:ext cx="4279074" cy="1891004"/>
          </a:xfrm>
          <a:prstGeom prst="rect">
            <a:avLst/>
          </a:prstGeom>
          <a:solidFill>
            <a:schemeClr val="bg1"/>
          </a:solidFill>
        </p:spPr>
        <p:txBody>
          <a:bodyPr wrap="square" rtlCol="0" anchor="ctr">
            <a:noAutofit/>
          </a:bodyPr>
          <a:lstStyle/>
          <a:p>
            <a:r>
              <a:rPr lang="en-GB" sz="1600" b="1" dirty="0">
                <a:latin typeface="Roboto" panose="02000000000000000000" pitchFamily="2" charset="0"/>
                <a:ea typeface="Roboto" panose="02000000000000000000" pitchFamily="2" charset="0"/>
              </a:rPr>
              <a:t>   Action ready opportunities:</a:t>
            </a:r>
          </a:p>
          <a:p>
            <a:r>
              <a:rPr lang="en-GB" sz="1600" dirty="0">
                <a:latin typeface="Roboto" panose="02000000000000000000" pitchFamily="2" charset="0"/>
                <a:ea typeface="Roboto" panose="02000000000000000000" pitchFamily="2" charset="0"/>
              </a:rPr>
              <a:t>Fast-acting, climate-friendly policies like afforestation and woodland management often have low worker training requirements, minimal planning and procurement prerequisites, and most aspects of the work meet social distancing requirements</a:t>
            </a:r>
          </a:p>
        </p:txBody>
      </p:sp>
      <p:pic>
        <p:nvPicPr>
          <p:cNvPr id="33" name="Picture 32" descr="A picture containing drawing&#10;&#10;Description automatically generated">
            <a:extLst>
              <a:ext uri="{FF2B5EF4-FFF2-40B4-BE49-F238E27FC236}">
                <a16:creationId xmlns:a16="http://schemas.microsoft.com/office/drawing/2014/main" id="{47CA9455-ECF0-564A-8B38-B0083A03B5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977" y="3252282"/>
            <a:ext cx="152400" cy="177800"/>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710D4F08-F0BF-824A-B2D1-F77F1E826A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46329" y="707691"/>
            <a:ext cx="152400" cy="177800"/>
          </a:xfrm>
          <a:prstGeom prst="rect">
            <a:avLst/>
          </a:prstGeom>
        </p:spPr>
      </p:pic>
      <p:pic>
        <p:nvPicPr>
          <p:cNvPr id="9" name="Picture 8" descr="A picture containing drawing, light&#10;&#10;Description automatically generated">
            <a:extLst>
              <a:ext uri="{FF2B5EF4-FFF2-40B4-BE49-F238E27FC236}">
                <a16:creationId xmlns:a16="http://schemas.microsoft.com/office/drawing/2014/main" id="{ABFCF3F7-EA10-F648-B7B0-0CEBD8DF4FE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69835" y="768881"/>
            <a:ext cx="627036" cy="1254071"/>
          </a:xfrm>
          <a:prstGeom prst="rect">
            <a:avLst/>
          </a:prstGeom>
        </p:spPr>
      </p:pic>
      <p:pic>
        <p:nvPicPr>
          <p:cNvPr id="11" name="Picture 10">
            <a:extLst>
              <a:ext uri="{FF2B5EF4-FFF2-40B4-BE49-F238E27FC236}">
                <a16:creationId xmlns:a16="http://schemas.microsoft.com/office/drawing/2014/main" id="{BC2E0B6B-2350-7643-8AFF-493CF2C0461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09712" y="3667586"/>
            <a:ext cx="4000849" cy="1355602"/>
          </a:xfrm>
          <a:prstGeom prst="rect">
            <a:avLst/>
          </a:prstGeom>
        </p:spPr>
      </p:pic>
    </p:spTree>
    <p:extLst>
      <p:ext uri="{BB962C8B-B14F-4D97-AF65-F5344CB8AC3E}">
        <p14:creationId xmlns:p14="http://schemas.microsoft.com/office/powerpoint/2010/main" val="3086226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0A08A5-C7D2-F441-AC88-77AC7BF05E98}"/>
              </a:ext>
            </a:extLst>
          </p:cNvPr>
          <p:cNvSpPr>
            <a:spLocks noGrp="1"/>
          </p:cNvSpPr>
          <p:nvPr>
            <p:ph type="body" sz="quarter" idx="11"/>
          </p:nvPr>
        </p:nvSpPr>
        <p:spPr>
          <a:xfrm>
            <a:off x="278871" y="1932387"/>
            <a:ext cx="6050795" cy="1461605"/>
          </a:xfrm>
        </p:spPr>
        <p:txBody>
          <a:bodyPr anchor="ctr"/>
          <a:lstStyle/>
          <a:p>
            <a:pPr>
              <a:lnSpc>
                <a:spcPct val="100000"/>
              </a:lnSpc>
            </a:pPr>
            <a:r>
              <a:rPr lang="en-US" sz="2800" dirty="0"/>
              <a:t>Thank you</a:t>
            </a:r>
            <a:br>
              <a:rPr lang="en-US" sz="2800" dirty="0"/>
            </a:br>
            <a:endParaRPr lang="en-US" sz="2800" dirty="0"/>
          </a:p>
          <a:p>
            <a:pPr>
              <a:lnSpc>
                <a:spcPct val="100000"/>
              </a:lnSpc>
            </a:pPr>
            <a:r>
              <a:rPr lang="en-US" sz="2000" dirty="0"/>
              <a:t>#</a:t>
            </a:r>
            <a:r>
              <a:rPr lang="en-US" sz="2000" dirty="0" err="1"/>
              <a:t>greenglobalrecovery</a:t>
            </a:r>
            <a:endParaRPr lang="en-US" sz="2000" dirty="0"/>
          </a:p>
          <a:p>
            <a:pPr>
              <a:lnSpc>
                <a:spcPct val="100000"/>
              </a:lnSpc>
            </a:pPr>
            <a:r>
              <a:rPr lang="en-US" sz="2000" dirty="0"/>
              <a:t>bit.ly/Green_Global_Recovery</a:t>
            </a:r>
          </a:p>
        </p:txBody>
      </p:sp>
      <p:grpSp>
        <p:nvGrpSpPr>
          <p:cNvPr id="6" name="Group 5">
            <a:extLst>
              <a:ext uri="{FF2B5EF4-FFF2-40B4-BE49-F238E27FC236}">
                <a16:creationId xmlns:a16="http://schemas.microsoft.com/office/drawing/2014/main" id="{62E79D9B-510D-2D47-9428-51E7E111546C}"/>
              </a:ext>
            </a:extLst>
          </p:cNvPr>
          <p:cNvGrpSpPr/>
          <p:nvPr/>
        </p:nvGrpSpPr>
        <p:grpSpPr>
          <a:xfrm>
            <a:off x="1965194" y="3976700"/>
            <a:ext cx="3393904" cy="1071625"/>
            <a:chOff x="2982653" y="3803286"/>
            <a:chExt cx="3819288" cy="1205941"/>
          </a:xfrm>
        </p:grpSpPr>
        <p:pic>
          <p:nvPicPr>
            <p:cNvPr id="3" name="Picture 2">
              <a:extLst>
                <a:ext uri="{FF2B5EF4-FFF2-40B4-BE49-F238E27FC236}">
                  <a16:creationId xmlns:a16="http://schemas.microsoft.com/office/drawing/2014/main" id="{28BC14A3-E854-F046-BB2C-EAC0729E3B8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62885" y="4103221"/>
              <a:ext cx="739056" cy="736672"/>
            </a:xfrm>
            <a:prstGeom prst="rect">
              <a:avLst/>
            </a:prstGeom>
          </p:spPr>
        </p:pic>
        <p:pic>
          <p:nvPicPr>
            <p:cNvPr id="4" name="Picture 3">
              <a:extLst>
                <a:ext uri="{FF2B5EF4-FFF2-40B4-BE49-F238E27FC236}">
                  <a16:creationId xmlns:a16="http://schemas.microsoft.com/office/drawing/2014/main" id="{E147ECFA-7286-E647-9877-F277DF8A8A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2653" y="3933893"/>
              <a:ext cx="3080234" cy="1075334"/>
            </a:xfrm>
            <a:prstGeom prst="rect">
              <a:avLst/>
            </a:prstGeom>
          </p:spPr>
        </p:pic>
        <p:sp>
          <p:nvSpPr>
            <p:cNvPr id="5" name="TextBox 4">
              <a:extLst>
                <a:ext uri="{FF2B5EF4-FFF2-40B4-BE49-F238E27FC236}">
                  <a16:creationId xmlns:a16="http://schemas.microsoft.com/office/drawing/2014/main" id="{0EF19073-F768-F246-B35E-793EC678F4D6}"/>
                </a:ext>
              </a:extLst>
            </p:cNvPr>
            <p:cNvSpPr txBox="1"/>
            <p:nvPr/>
          </p:nvSpPr>
          <p:spPr>
            <a:xfrm>
              <a:off x="4685625" y="3803286"/>
              <a:ext cx="1471961" cy="380988"/>
            </a:xfrm>
            <a:prstGeom prst="rect">
              <a:avLst/>
            </a:prstGeom>
            <a:noFill/>
          </p:spPr>
          <p:txBody>
            <a:bodyPr wrap="square" rtlCol="0">
              <a:spAutoFit/>
            </a:bodyPr>
            <a:lstStyle/>
            <a:p>
              <a:r>
                <a:rPr lang="en-US" sz="1600" dirty="0">
                  <a:solidFill>
                    <a:schemeClr val="tx2"/>
                  </a:solidFill>
                  <a:latin typeface="Roboto Condensed" panose="02000000000000000000" pitchFamily="2" charset="0"/>
                  <a:ea typeface="Roboto Condensed" panose="02000000000000000000" pitchFamily="2" charset="0"/>
                  <a:cs typeface="+mj-cs"/>
                </a:rPr>
                <a:t>Managed by </a:t>
              </a:r>
            </a:p>
          </p:txBody>
        </p:sp>
      </p:grpSp>
      <p:pic>
        <p:nvPicPr>
          <p:cNvPr id="8" name="Picture 7">
            <a:extLst>
              <a:ext uri="{FF2B5EF4-FFF2-40B4-BE49-F238E27FC236}">
                <a16:creationId xmlns:a16="http://schemas.microsoft.com/office/drawing/2014/main" id="{FF8CD0A6-060D-5245-B78D-52703A2E4BD6}"/>
              </a:ext>
            </a:extLst>
          </p:cNvPr>
          <p:cNvPicPr>
            <a:picLocks noChangeAspect="1"/>
          </p:cNvPicPr>
          <p:nvPr/>
        </p:nvPicPr>
        <p:blipFill>
          <a:blip r:embed="rId4"/>
          <a:stretch>
            <a:fillRect/>
          </a:stretch>
        </p:blipFill>
        <p:spPr>
          <a:xfrm rot="16200000">
            <a:off x="3931648" y="-3441543"/>
            <a:ext cx="894557" cy="8200111"/>
          </a:xfrm>
          <a:prstGeom prst="rect">
            <a:avLst/>
          </a:prstGeom>
        </p:spPr>
      </p:pic>
      <p:sp>
        <p:nvSpPr>
          <p:cNvPr id="9" name="TextBox 8">
            <a:extLst>
              <a:ext uri="{FF2B5EF4-FFF2-40B4-BE49-F238E27FC236}">
                <a16:creationId xmlns:a16="http://schemas.microsoft.com/office/drawing/2014/main" id="{BC3D9BF7-EB41-8042-95F3-E8A02BC69D06}"/>
              </a:ext>
            </a:extLst>
          </p:cNvPr>
          <p:cNvSpPr txBox="1"/>
          <p:nvPr/>
        </p:nvSpPr>
        <p:spPr>
          <a:xfrm>
            <a:off x="6299809" y="3976700"/>
            <a:ext cx="1857216" cy="338554"/>
          </a:xfrm>
          <a:prstGeom prst="rect">
            <a:avLst/>
          </a:prstGeom>
          <a:noFill/>
        </p:spPr>
        <p:txBody>
          <a:bodyPr wrap="square" rtlCol="0">
            <a:spAutoFit/>
          </a:bodyPr>
          <a:lstStyle/>
          <a:p>
            <a:r>
              <a:rPr lang="en-US" sz="1600" dirty="0">
                <a:solidFill>
                  <a:schemeClr val="tx2"/>
                </a:solidFill>
                <a:latin typeface="Roboto Condensed" panose="02000000000000000000" pitchFamily="2" charset="0"/>
                <a:ea typeface="Roboto Condensed" panose="02000000000000000000" pitchFamily="2" charset="0"/>
                <a:cs typeface="+mj-cs"/>
              </a:rPr>
              <a:t>Paper funded by </a:t>
            </a:r>
          </a:p>
        </p:txBody>
      </p:sp>
      <p:pic>
        <p:nvPicPr>
          <p:cNvPr id="10" name="Picture 9" descr="A close up of a logo&#10;&#10;Description automatically generated">
            <a:extLst>
              <a:ext uri="{FF2B5EF4-FFF2-40B4-BE49-F238E27FC236}">
                <a16:creationId xmlns:a16="http://schemas.microsoft.com/office/drawing/2014/main" id="{817FD2C9-743C-A54F-9B12-3FD66938BC0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48251" y="4438200"/>
            <a:ext cx="2518072" cy="264680"/>
          </a:xfrm>
          <a:prstGeom prst="rect">
            <a:avLst/>
          </a:prstGeom>
        </p:spPr>
      </p:pic>
    </p:spTree>
    <p:extLst>
      <p:ext uri="{BB962C8B-B14F-4D97-AF65-F5344CB8AC3E}">
        <p14:creationId xmlns:p14="http://schemas.microsoft.com/office/powerpoint/2010/main" val="2200409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79B7-79B2-6E4C-ADA8-0F25249E94EF}"/>
              </a:ext>
            </a:extLst>
          </p:cNvPr>
          <p:cNvSpPr>
            <a:spLocks noGrp="1"/>
          </p:cNvSpPr>
          <p:nvPr>
            <p:ph type="title"/>
          </p:nvPr>
        </p:nvSpPr>
        <p:spPr>
          <a:xfrm>
            <a:off x="323734" y="205027"/>
            <a:ext cx="8229600" cy="617460"/>
          </a:xfrm>
        </p:spPr>
        <p:txBody>
          <a:bodyPr>
            <a:normAutofit/>
          </a:bodyPr>
          <a:lstStyle/>
          <a:p>
            <a:r>
              <a:rPr lang="en-US" sz="2400" dirty="0"/>
              <a:t>Our Coalition</a:t>
            </a:r>
          </a:p>
        </p:txBody>
      </p:sp>
      <p:sp>
        <p:nvSpPr>
          <p:cNvPr id="4" name="Slide Number Placeholder 3">
            <a:extLst>
              <a:ext uri="{FF2B5EF4-FFF2-40B4-BE49-F238E27FC236}">
                <a16:creationId xmlns:a16="http://schemas.microsoft.com/office/drawing/2014/main" id="{E58E6C3B-BBFD-1646-A128-0BBCFAEFE7E7}"/>
              </a:ext>
            </a:extLst>
          </p:cNvPr>
          <p:cNvSpPr>
            <a:spLocks noGrp="1"/>
          </p:cNvSpPr>
          <p:nvPr>
            <p:ph type="sldNum" sz="quarter" idx="11"/>
          </p:nvPr>
        </p:nvSpPr>
        <p:spPr/>
        <p:txBody>
          <a:bodyPr/>
          <a:lstStyle/>
          <a:p>
            <a:fld id="{C19DCF79-8D0F-6F4D-A6DF-4BF78324B6C7}" type="slidenum">
              <a:rPr lang="en-US" smtClean="0"/>
              <a:pPr/>
              <a:t>2</a:t>
            </a:fld>
            <a:endParaRPr lang="en-US" dirty="0"/>
          </a:p>
        </p:txBody>
      </p:sp>
      <p:pic>
        <p:nvPicPr>
          <p:cNvPr id="5" name="Picture 4">
            <a:extLst>
              <a:ext uri="{FF2B5EF4-FFF2-40B4-BE49-F238E27FC236}">
                <a16:creationId xmlns:a16="http://schemas.microsoft.com/office/drawing/2014/main" id="{702D6BEE-A3D9-2F41-9150-6F0FB0C572FE}"/>
              </a:ext>
            </a:extLst>
          </p:cNvPr>
          <p:cNvPicPr/>
          <p:nvPr/>
        </p:nvPicPr>
        <p:blipFill>
          <a:blip r:embed="rId3" cstate="print">
            <a:extLst>
              <a:ext uri="{28A0092B-C50C-407E-A947-70E740481C1C}">
                <a14:useLocalDpi xmlns:a14="http://schemas.microsoft.com/office/drawing/2010/main"/>
              </a:ext>
            </a:extLst>
          </a:blip>
          <a:stretch>
            <a:fillRect/>
          </a:stretch>
        </p:blipFill>
        <p:spPr>
          <a:xfrm>
            <a:off x="2512812" y="649865"/>
            <a:ext cx="552339" cy="550888"/>
          </a:xfrm>
          <a:prstGeom prst="rect">
            <a:avLst/>
          </a:prstGeom>
        </p:spPr>
      </p:pic>
      <p:pic>
        <p:nvPicPr>
          <p:cNvPr id="6" name="Picture 5">
            <a:extLst>
              <a:ext uri="{FF2B5EF4-FFF2-40B4-BE49-F238E27FC236}">
                <a16:creationId xmlns:a16="http://schemas.microsoft.com/office/drawing/2014/main" id="{5B5F4C17-5FE9-3042-A1A0-3E1667BA1E6D}"/>
              </a:ext>
            </a:extLst>
          </p:cNvPr>
          <p:cNvPicPr/>
          <p:nvPr/>
        </p:nvPicPr>
        <p:blipFill>
          <a:blip r:embed="rId4">
            <a:extLst>
              <a:ext uri="{28A0092B-C50C-407E-A947-70E740481C1C}">
                <a14:useLocalDpi xmlns:a14="http://schemas.microsoft.com/office/drawing/2010/main"/>
              </a:ext>
            </a:extLst>
          </a:blip>
          <a:stretch>
            <a:fillRect/>
          </a:stretch>
        </p:blipFill>
        <p:spPr>
          <a:xfrm>
            <a:off x="3176516" y="671744"/>
            <a:ext cx="2987342" cy="574752"/>
          </a:xfrm>
          <a:prstGeom prst="rect">
            <a:avLst/>
          </a:prstGeom>
        </p:spPr>
      </p:pic>
      <p:pic>
        <p:nvPicPr>
          <p:cNvPr id="8" name="Picture 7" descr="A close up of a logo&#10;&#10;Description automatically generated">
            <a:extLst>
              <a:ext uri="{FF2B5EF4-FFF2-40B4-BE49-F238E27FC236}">
                <a16:creationId xmlns:a16="http://schemas.microsoft.com/office/drawing/2014/main" id="{43228ABA-21CD-A34E-9446-705D526615FE}"/>
              </a:ext>
            </a:extLst>
          </p:cNvPr>
          <p:cNvPicPr>
            <a:picLocks noChangeAspect="1"/>
          </p:cNvPicPr>
          <p:nvPr/>
        </p:nvPicPr>
        <p:blipFill>
          <a:blip r:embed="rId5"/>
          <a:stretch>
            <a:fillRect/>
          </a:stretch>
        </p:blipFill>
        <p:spPr>
          <a:xfrm>
            <a:off x="457200" y="732002"/>
            <a:ext cx="1944247" cy="478180"/>
          </a:xfrm>
          <a:prstGeom prst="rect">
            <a:avLst/>
          </a:prstGeom>
        </p:spPr>
      </p:pic>
      <p:pic>
        <p:nvPicPr>
          <p:cNvPr id="9" name="Graphic 22">
            <a:extLst>
              <a:ext uri="{FF2B5EF4-FFF2-40B4-BE49-F238E27FC236}">
                <a16:creationId xmlns:a16="http://schemas.microsoft.com/office/drawing/2014/main" id="{E112B929-9D88-3D4A-9DC7-3A566FF07B34}"/>
              </a:ext>
            </a:extLst>
          </p:cNvPr>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82494" y="700859"/>
            <a:ext cx="456977" cy="723265"/>
          </a:xfrm>
          <a:prstGeom prst="rect">
            <a:avLst/>
          </a:prstGeom>
        </p:spPr>
      </p:pic>
      <p:pic>
        <p:nvPicPr>
          <p:cNvPr id="10" name="Picture 9">
            <a:extLst>
              <a:ext uri="{FF2B5EF4-FFF2-40B4-BE49-F238E27FC236}">
                <a16:creationId xmlns:a16="http://schemas.microsoft.com/office/drawing/2014/main" id="{5291DDBE-8EE0-B442-B626-D56FD5AEEB09}"/>
              </a:ext>
            </a:extLst>
          </p:cNvPr>
          <p:cNvPicPr/>
          <p:nvPr/>
        </p:nvPicPr>
        <p:blipFill>
          <a:blip r:embed="rId8" cstate="print">
            <a:extLst>
              <a:ext uri="{28A0092B-C50C-407E-A947-70E740481C1C}">
                <a14:useLocalDpi xmlns:a14="http://schemas.microsoft.com/office/drawing/2010/main"/>
              </a:ext>
            </a:extLst>
          </a:blip>
          <a:stretch>
            <a:fillRect/>
          </a:stretch>
        </p:blipFill>
        <p:spPr>
          <a:xfrm>
            <a:off x="6852624" y="671744"/>
            <a:ext cx="1944247" cy="464762"/>
          </a:xfrm>
          <a:prstGeom prst="rect">
            <a:avLst/>
          </a:prstGeom>
        </p:spPr>
      </p:pic>
      <p:pic>
        <p:nvPicPr>
          <p:cNvPr id="11" name="Picture 10">
            <a:extLst>
              <a:ext uri="{FF2B5EF4-FFF2-40B4-BE49-F238E27FC236}">
                <a16:creationId xmlns:a16="http://schemas.microsoft.com/office/drawing/2014/main" id="{C30F292A-8143-0240-A3B8-2AFBB27BBCD7}"/>
              </a:ext>
            </a:extLst>
          </p:cNvPr>
          <p:cNvPicPr/>
          <p:nvPr/>
        </p:nvPicPr>
        <p:blipFill>
          <a:blip r:embed="rId9">
            <a:extLst>
              <a:ext uri="{28A0092B-C50C-407E-A947-70E740481C1C}">
                <a14:useLocalDpi xmlns:a14="http://schemas.microsoft.com/office/drawing/2010/main"/>
              </a:ext>
            </a:extLst>
          </a:blip>
          <a:stretch>
            <a:fillRect/>
          </a:stretch>
        </p:blipFill>
        <p:spPr>
          <a:xfrm>
            <a:off x="1285116" y="1396476"/>
            <a:ext cx="1792675" cy="482776"/>
          </a:xfrm>
          <a:prstGeom prst="rect">
            <a:avLst/>
          </a:prstGeom>
        </p:spPr>
      </p:pic>
      <p:pic>
        <p:nvPicPr>
          <p:cNvPr id="12" name="Picture 11">
            <a:extLst>
              <a:ext uri="{FF2B5EF4-FFF2-40B4-BE49-F238E27FC236}">
                <a16:creationId xmlns:a16="http://schemas.microsoft.com/office/drawing/2014/main" id="{08DD829C-4CAD-AE42-8536-F34477D49429}"/>
              </a:ext>
            </a:extLst>
          </p:cNvPr>
          <p:cNvPicPr/>
          <p:nvPr/>
        </p:nvPicPr>
        <p:blipFill rotWithShape="1">
          <a:blip r:embed="rId10" cstate="print">
            <a:extLst>
              <a:ext uri="{28A0092B-C50C-407E-A947-70E740481C1C}">
                <a14:useLocalDpi xmlns:a14="http://schemas.microsoft.com/office/drawing/2010/main"/>
              </a:ext>
            </a:extLst>
          </a:blip>
          <a:srcRect/>
          <a:stretch/>
        </p:blipFill>
        <p:spPr>
          <a:xfrm>
            <a:off x="740338" y="1883381"/>
            <a:ext cx="1186539" cy="668565"/>
          </a:xfrm>
          <a:prstGeom prst="rect">
            <a:avLst/>
          </a:prstGeom>
        </p:spPr>
      </p:pic>
      <p:pic>
        <p:nvPicPr>
          <p:cNvPr id="14" name="Picture 13" descr="A picture containing drawing, food&#10;&#10;Description automatically generated">
            <a:extLst>
              <a:ext uri="{FF2B5EF4-FFF2-40B4-BE49-F238E27FC236}">
                <a16:creationId xmlns:a16="http://schemas.microsoft.com/office/drawing/2014/main" id="{446D7A55-7091-5849-9AB5-B963CE362DC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94832" y="1376851"/>
            <a:ext cx="1597930" cy="555547"/>
          </a:xfrm>
          <a:prstGeom prst="rect">
            <a:avLst/>
          </a:prstGeom>
        </p:spPr>
      </p:pic>
      <p:pic>
        <p:nvPicPr>
          <p:cNvPr id="15" name="Picture 14">
            <a:extLst>
              <a:ext uri="{FF2B5EF4-FFF2-40B4-BE49-F238E27FC236}">
                <a16:creationId xmlns:a16="http://schemas.microsoft.com/office/drawing/2014/main" id="{8468D841-D5BB-4D40-B69B-BFE9CD73258E}"/>
              </a:ext>
            </a:extLst>
          </p:cNvPr>
          <p:cNvPicPr/>
          <p:nvPr/>
        </p:nvPicPr>
        <p:blipFill rotWithShape="1">
          <a:blip r:embed="rId12" cstate="print">
            <a:extLst>
              <a:ext uri="{28A0092B-C50C-407E-A947-70E740481C1C}">
                <a14:useLocalDpi xmlns:a14="http://schemas.microsoft.com/office/drawing/2010/main"/>
              </a:ext>
            </a:extLst>
          </a:blip>
          <a:srcRect l="12788" t="11007" r="15243" b="9056"/>
          <a:stretch/>
        </p:blipFill>
        <p:spPr>
          <a:xfrm>
            <a:off x="5082861" y="1269158"/>
            <a:ext cx="675751" cy="750570"/>
          </a:xfrm>
          <a:prstGeom prst="rect">
            <a:avLst/>
          </a:prstGeom>
        </p:spPr>
      </p:pic>
      <p:pic>
        <p:nvPicPr>
          <p:cNvPr id="16" name="Picture 15">
            <a:extLst>
              <a:ext uri="{FF2B5EF4-FFF2-40B4-BE49-F238E27FC236}">
                <a16:creationId xmlns:a16="http://schemas.microsoft.com/office/drawing/2014/main" id="{47A31E67-3782-EF44-B6E8-7EF29C1D9AA0}"/>
              </a:ext>
            </a:extLst>
          </p:cNvPr>
          <p:cNvPicPr/>
          <p:nvPr/>
        </p:nvPicPr>
        <p:blipFill>
          <a:blip r:embed="rId13" cstate="print">
            <a:extLst>
              <a:ext uri="{28A0092B-C50C-407E-A947-70E740481C1C}">
                <a14:useLocalDpi xmlns:a14="http://schemas.microsoft.com/office/drawing/2010/main"/>
              </a:ext>
            </a:extLst>
          </a:blip>
          <a:stretch>
            <a:fillRect/>
          </a:stretch>
        </p:blipFill>
        <p:spPr>
          <a:xfrm>
            <a:off x="5926541" y="3932436"/>
            <a:ext cx="962247" cy="730394"/>
          </a:xfrm>
          <a:prstGeom prst="rect">
            <a:avLst/>
          </a:prstGeom>
        </p:spPr>
      </p:pic>
      <p:pic>
        <p:nvPicPr>
          <p:cNvPr id="17" name="Picture 16">
            <a:extLst>
              <a:ext uri="{FF2B5EF4-FFF2-40B4-BE49-F238E27FC236}">
                <a16:creationId xmlns:a16="http://schemas.microsoft.com/office/drawing/2014/main" id="{3D908B50-4E40-544A-A4FE-BC5F556C50A4}"/>
              </a:ext>
            </a:extLst>
          </p:cNvPr>
          <p:cNvPicPr/>
          <p:nvPr/>
        </p:nvPicPr>
        <p:blipFill>
          <a:blip r:embed="rId14" cstate="print">
            <a:extLst>
              <a:ext uri="{28A0092B-C50C-407E-A947-70E740481C1C}">
                <a14:useLocalDpi xmlns:a14="http://schemas.microsoft.com/office/drawing/2010/main"/>
              </a:ext>
            </a:extLst>
          </a:blip>
          <a:stretch>
            <a:fillRect/>
          </a:stretch>
        </p:blipFill>
        <p:spPr>
          <a:xfrm>
            <a:off x="7060221" y="1426305"/>
            <a:ext cx="1674289" cy="398470"/>
          </a:xfrm>
          <a:prstGeom prst="rect">
            <a:avLst/>
          </a:prstGeom>
        </p:spPr>
      </p:pic>
      <p:pic>
        <p:nvPicPr>
          <p:cNvPr id="18" name="Picture 17">
            <a:extLst>
              <a:ext uri="{FF2B5EF4-FFF2-40B4-BE49-F238E27FC236}">
                <a16:creationId xmlns:a16="http://schemas.microsoft.com/office/drawing/2014/main" id="{BF9982F9-46ED-1343-9701-AEF68B524710}"/>
              </a:ext>
            </a:extLst>
          </p:cNvPr>
          <p:cNvPicPr/>
          <p:nvPr/>
        </p:nvPicPr>
        <p:blipFill>
          <a:blip r:embed="rId15" cstate="print">
            <a:extLst>
              <a:ext uri="{28A0092B-C50C-407E-A947-70E740481C1C}">
                <a14:useLocalDpi xmlns:a14="http://schemas.microsoft.com/office/drawing/2010/main"/>
              </a:ext>
            </a:extLst>
          </a:blip>
          <a:stretch>
            <a:fillRect/>
          </a:stretch>
        </p:blipFill>
        <p:spPr>
          <a:xfrm>
            <a:off x="4207810" y="2092060"/>
            <a:ext cx="885894" cy="383398"/>
          </a:xfrm>
          <a:prstGeom prst="rect">
            <a:avLst/>
          </a:prstGeom>
        </p:spPr>
      </p:pic>
      <p:pic>
        <p:nvPicPr>
          <p:cNvPr id="19" name="Picture 18">
            <a:extLst>
              <a:ext uri="{FF2B5EF4-FFF2-40B4-BE49-F238E27FC236}">
                <a16:creationId xmlns:a16="http://schemas.microsoft.com/office/drawing/2014/main" id="{6EFF7FD7-3713-B441-ABB5-9BBDBB255773}"/>
              </a:ext>
            </a:extLst>
          </p:cNvPr>
          <p:cNvPicPr/>
          <p:nvPr/>
        </p:nvPicPr>
        <p:blipFill>
          <a:blip r:embed="rId16">
            <a:extLst>
              <a:ext uri="{28A0092B-C50C-407E-A947-70E740481C1C}">
                <a14:useLocalDpi xmlns:a14="http://schemas.microsoft.com/office/drawing/2010/main"/>
              </a:ext>
            </a:extLst>
          </a:blip>
          <a:stretch>
            <a:fillRect/>
          </a:stretch>
        </p:blipFill>
        <p:spPr>
          <a:xfrm>
            <a:off x="5919753" y="1408194"/>
            <a:ext cx="1069975" cy="565464"/>
          </a:xfrm>
          <a:prstGeom prst="rect">
            <a:avLst/>
          </a:prstGeom>
        </p:spPr>
      </p:pic>
      <p:pic>
        <p:nvPicPr>
          <p:cNvPr id="20" name="Graphic 11">
            <a:extLst>
              <a:ext uri="{FF2B5EF4-FFF2-40B4-BE49-F238E27FC236}">
                <a16:creationId xmlns:a16="http://schemas.microsoft.com/office/drawing/2014/main" id="{718F8106-26A6-9A4A-B201-F8F8AF341E10}"/>
              </a:ext>
            </a:extLst>
          </p:cNvPr>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871442" y="3266617"/>
            <a:ext cx="1134185" cy="199047"/>
          </a:xfrm>
          <a:prstGeom prst="rect">
            <a:avLst/>
          </a:prstGeom>
        </p:spPr>
      </p:pic>
      <p:pic>
        <p:nvPicPr>
          <p:cNvPr id="22" name="Picture 21">
            <a:extLst>
              <a:ext uri="{FF2B5EF4-FFF2-40B4-BE49-F238E27FC236}">
                <a16:creationId xmlns:a16="http://schemas.microsoft.com/office/drawing/2014/main" id="{912D4218-6724-CE46-875D-05156439917D}"/>
              </a:ext>
            </a:extLst>
          </p:cNvPr>
          <p:cNvPicPr/>
          <p:nvPr/>
        </p:nvPicPr>
        <p:blipFill>
          <a:blip r:embed="rId19" cstate="print">
            <a:extLst>
              <a:ext uri="{28A0092B-C50C-407E-A947-70E740481C1C}">
                <a14:useLocalDpi xmlns:a14="http://schemas.microsoft.com/office/drawing/2010/main"/>
              </a:ext>
            </a:extLst>
          </a:blip>
          <a:stretch>
            <a:fillRect/>
          </a:stretch>
        </p:blipFill>
        <p:spPr>
          <a:xfrm>
            <a:off x="5321203" y="2024181"/>
            <a:ext cx="1939290" cy="493395"/>
          </a:xfrm>
          <a:prstGeom prst="rect">
            <a:avLst/>
          </a:prstGeom>
        </p:spPr>
      </p:pic>
      <p:pic>
        <p:nvPicPr>
          <p:cNvPr id="23" name="Picture 22">
            <a:extLst>
              <a:ext uri="{FF2B5EF4-FFF2-40B4-BE49-F238E27FC236}">
                <a16:creationId xmlns:a16="http://schemas.microsoft.com/office/drawing/2014/main" id="{DA8F2096-A6C3-1140-8324-C2628940B6E2}"/>
              </a:ext>
            </a:extLst>
          </p:cNvPr>
          <p:cNvPicPr/>
          <p:nvPr/>
        </p:nvPicPr>
        <p:blipFill>
          <a:blip r:embed="rId20" cstate="print">
            <a:extLst>
              <a:ext uri="{28A0092B-C50C-407E-A947-70E740481C1C}">
                <a14:useLocalDpi xmlns:a14="http://schemas.microsoft.com/office/drawing/2010/main"/>
              </a:ext>
            </a:extLst>
          </a:blip>
          <a:stretch>
            <a:fillRect/>
          </a:stretch>
        </p:blipFill>
        <p:spPr>
          <a:xfrm>
            <a:off x="7320835" y="2020965"/>
            <a:ext cx="1526220" cy="436216"/>
          </a:xfrm>
          <a:prstGeom prst="rect">
            <a:avLst/>
          </a:prstGeom>
        </p:spPr>
      </p:pic>
      <p:pic>
        <p:nvPicPr>
          <p:cNvPr id="24" name="Picture 23">
            <a:extLst>
              <a:ext uri="{FF2B5EF4-FFF2-40B4-BE49-F238E27FC236}">
                <a16:creationId xmlns:a16="http://schemas.microsoft.com/office/drawing/2014/main" id="{ACCCAFAF-EACF-DA47-B4BD-5D9266EBE8CD}"/>
              </a:ext>
            </a:extLst>
          </p:cNvPr>
          <p:cNvPicPr/>
          <p:nvPr/>
        </p:nvPicPr>
        <p:blipFill rotWithShape="1">
          <a:blip r:embed="rId21" cstate="print">
            <a:extLst>
              <a:ext uri="{28A0092B-C50C-407E-A947-70E740481C1C}">
                <a14:useLocalDpi xmlns:a14="http://schemas.microsoft.com/office/drawing/2010/main"/>
              </a:ext>
            </a:extLst>
          </a:blip>
          <a:srcRect t="19532" b="14360"/>
          <a:stretch/>
        </p:blipFill>
        <p:spPr>
          <a:xfrm>
            <a:off x="5423746" y="2563942"/>
            <a:ext cx="1436370" cy="631772"/>
          </a:xfrm>
          <a:prstGeom prst="rect">
            <a:avLst/>
          </a:prstGeom>
        </p:spPr>
      </p:pic>
      <p:pic>
        <p:nvPicPr>
          <p:cNvPr id="25" name="Picture 24">
            <a:extLst>
              <a:ext uri="{FF2B5EF4-FFF2-40B4-BE49-F238E27FC236}">
                <a16:creationId xmlns:a16="http://schemas.microsoft.com/office/drawing/2014/main" id="{A0264F46-F529-6447-82D9-1FB68B01FDEF}"/>
              </a:ext>
            </a:extLst>
          </p:cNvPr>
          <p:cNvPicPr>
            <a:picLocks noChangeAspect="1"/>
          </p:cNvPicPr>
          <p:nvPr/>
        </p:nvPicPr>
        <p:blipFill>
          <a:blip r:embed="rId22"/>
          <a:stretch>
            <a:fillRect/>
          </a:stretch>
        </p:blipFill>
        <p:spPr>
          <a:xfrm>
            <a:off x="3008742" y="2547790"/>
            <a:ext cx="2491713" cy="622929"/>
          </a:xfrm>
          <a:prstGeom prst="rect">
            <a:avLst/>
          </a:prstGeom>
        </p:spPr>
      </p:pic>
      <p:pic>
        <p:nvPicPr>
          <p:cNvPr id="26" name="Picture 25">
            <a:extLst>
              <a:ext uri="{FF2B5EF4-FFF2-40B4-BE49-F238E27FC236}">
                <a16:creationId xmlns:a16="http://schemas.microsoft.com/office/drawing/2014/main" id="{B9AB723B-7EB8-DF4A-A3A4-AC6223CF8A12}"/>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1261" y="2609343"/>
            <a:ext cx="561376" cy="561376"/>
          </a:xfrm>
          <a:prstGeom prst="rect">
            <a:avLst/>
          </a:prstGeom>
        </p:spPr>
      </p:pic>
      <p:pic>
        <p:nvPicPr>
          <p:cNvPr id="27" name="Picture 26">
            <a:extLst>
              <a:ext uri="{FF2B5EF4-FFF2-40B4-BE49-F238E27FC236}">
                <a16:creationId xmlns:a16="http://schemas.microsoft.com/office/drawing/2014/main" id="{8685DCEB-DE28-C847-B14B-7196D95983EC}"/>
              </a:ext>
            </a:extLst>
          </p:cNvPr>
          <p:cNvPicPr/>
          <p:nvPr/>
        </p:nvPicPr>
        <p:blipFill>
          <a:blip r:embed="rId24" cstate="print">
            <a:extLst>
              <a:ext uri="{28A0092B-C50C-407E-A947-70E740481C1C}">
                <a14:useLocalDpi xmlns:a14="http://schemas.microsoft.com/office/drawing/2010/main"/>
              </a:ext>
            </a:extLst>
          </a:blip>
          <a:stretch>
            <a:fillRect/>
          </a:stretch>
        </p:blipFill>
        <p:spPr>
          <a:xfrm>
            <a:off x="1336698" y="2544696"/>
            <a:ext cx="1777239" cy="608694"/>
          </a:xfrm>
          <a:prstGeom prst="rect">
            <a:avLst/>
          </a:prstGeom>
        </p:spPr>
      </p:pic>
      <p:pic>
        <p:nvPicPr>
          <p:cNvPr id="28" name="Picture 27" descr="A close up of a logo&#10;&#10;Description automatically generated">
            <a:extLst>
              <a:ext uri="{FF2B5EF4-FFF2-40B4-BE49-F238E27FC236}">
                <a16:creationId xmlns:a16="http://schemas.microsoft.com/office/drawing/2014/main" id="{10BAD1B3-845E-E24C-A2E9-9EF6A933CA98}"/>
              </a:ext>
            </a:extLst>
          </p:cNvPr>
          <p:cNvPicPr/>
          <p:nvPr/>
        </p:nvPicPr>
        <p:blipFill rotWithShape="1">
          <a:blip r:embed="rId25" cstate="print">
            <a:extLst>
              <a:ext uri="{28A0092B-C50C-407E-A947-70E740481C1C}">
                <a14:useLocalDpi xmlns:a14="http://schemas.microsoft.com/office/drawing/2010/main"/>
              </a:ext>
            </a:extLst>
          </a:blip>
          <a:srcRect t="22614" b="21634"/>
          <a:stretch/>
        </p:blipFill>
        <p:spPr>
          <a:xfrm>
            <a:off x="6831798" y="2473564"/>
            <a:ext cx="1784985" cy="745200"/>
          </a:xfrm>
          <a:prstGeom prst="rect">
            <a:avLst/>
          </a:prstGeom>
        </p:spPr>
      </p:pic>
      <p:pic>
        <p:nvPicPr>
          <p:cNvPr id="30" name="Picture 29" descr="A screenshot of a cell phone&#10;&#10;Description automatically generated">
            <a:extLst>
              <a:ext uri="{FF2B5EF4-FFF2-40B4-BE49-F238E27FC236}">
                <a16:creationId xmlns:a16="http://schemas.microsoft.com/office/drawing/2014/main" id="{A717E837-CDA9-8040-8DF6-78BCDD734111}"/>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488174" y="4180093"/>
            <a:ext cx="1939383" cy="511547"/>
          </a:xfrm>
          <a:prstGeom prst="rect">
            <a:avLst/>
          </a:prstGeom>
        </p:spPr>
      </p:pic>
      <p:pic>
        <p:nvPicPr>
          <p:cNvPr id="32" name="Picture 31" descr="A picture containing drawing&#10;&#10;Description automatically generated">
            <a:extLst>
              <a:ext uri="{FF2B5EF4-FFF2-40B4-BE49-F238E27FC236}">
                <a16:creationId xmlns:a16="http://schemas.microsoft.com/office/drawing/2014/main" id="{ED801F65-7581-8145-9972-31EC52295D6D}"/>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433246" y="3410968"/>
            <a:ext cx="1123746" cy="511547"/>
          </a:xfrm>
          <a:prstGeom prst="rect">
            <a:avLst/>
          </a:prstGeom>
        </p:spPr>
      </p:pic>
      <p:pic>
        <p:nvPicPr>
          <p:cNvPr id="34" name="Picture 33">
            <a:extLst>
              <a:ext uri="{FF2B5EF4-FFF2-40B4-BE49-F238E27FC236}">
                <a16:creationId xmlns:a16="http://schemas.microsoft.com/office/drawing/2014/main" id="{1E6B5D71-2A40-814E-A5DD-63323C9BF0DC}"/>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424149" y="4102659"/>
            <a:ext cx="763906" cy="783210"/>
          </a:xfrm>
          <a:prstGeom prst="rect">
            <a:avLst/>
          </a:prstGeom>
        </p:spPr>
      </p:pic>
      <p:pic>
        <p:nvPicPr>
          <p:cNvPr id="36" name="Picture 35">
            <a:extLst>
              <a:ext uri="{FF2B5EF4-FFF2-40B4-BE49-F238E27FC236}">
                <a16:creationId xmlns:a16="http://schemas.microsoft.com/office/drawing/2014/main" id="{7206B05E-332A-3A44-9505-34C10F41376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347387" y="3126074"/>
            <a:ext cx="1728988" cy="734596"/>
          </a:xfrm>
          <a:prstGeom prst="rect">
            <a:avLst/>
          </a:prstGeom>
        </p:spPr>
      </p:pic>
      <p:pic>
        <p:nvPicPr>
          <p:cNvPr id="38" name="Picture 37" descr="A close up of a sign&#10;&#10;Description automatically generated">
            <a:extLst>
              <a:ext uri="{FF2B5EF4-FFF2-40B4-BE49-F238E27FC236}">
                <a16:creationId xmlns:a16="http://schemas.microsoft.com/office/drawing/2014/main" id="{BD20AA42-683E-5B40-B39A-1FEEC2457038}"/>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679259" y="4102659"/>
            <a:ext cx="1083675" cy="622929"/>
          </a:xfrm>
          <a:prstGeom prst="rect">
            <a:avLst/>
          </a:prstGeom>
        </p:spPr>
      </p:pic>
      <p:pic>
        <p:nvPicPr>
          <p:cNvPr id="40" name="Picture 39" descr="A picture containing drawing&#10;&#10;Description automatically generated">
            <a:extLst>
              <a:ext uri="{FF2B5EF4-FFF2-40B4-BE49-F238E27FC236}">
                <a16:creationId xmlns:a16="http://schemas.microsoft.com/office/drawing/2014/main" id="{AA73E2FF-085E-C64E-AB29-B7B33F64026E}"/>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7121505" y="3881134"/>
            <a:ext cx="1767002" cy="726995"/>
          </a:xfrm>
          <a:prstGeom prst="rect">
            <a:avLst/>
          </a:prstGeom>
        </p:spPr>
      </p:pic>
      <p:pic>
        <p:nvPicPr>
          <p:cNvPr id="42" name="Picture 41" descr="A close up of a logo&#10;&#10;Description automatically generated">
            <a:extLst>
              <a:ext uri="{FF2B5EF4-FFF2-40B4-BE49-F238E27FC236}">
                <a16:creationId xmlns:a16="http://schemas.microsoft.com/office/drawing/2014/main" id="{9B52B5AA-2C35-754F-BA4D-69EB90797089}"/>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7897365" y="3266617"/>
            <a:ext cx="504998" cy="628333"/>
          </a:xfrm>
          <a:prstGeom prst="rect">
            <a:avLst/>
          </a:prstGeom>
        </p:spPr>
      </p:pic>
      <p:pic>
        <p:nvPicPr>
          <p:cNvPr id="44" name="Picture 43">
            <a:extLst>
              <a:ext uri="{FF2B5EF4-FFF2-40B4-BE49-F238E27FC236}">
                <a16:creationId xmlns:a16="http://schemas.microsoft.com/office/drawing/2014/main" id="{E366B79C-7BF3-BC41-B93C-CEB9310B76BC}"/>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5215228" y="3494647"/>
            <a:ext cx="2552943" cy="175035"/>
          </a:xfrm>
          <a:prstGeom prst="rect">
            <a:avLst/>
          </a:prstGeom>
        </p:spPr>
      </p:pic>
      <p:pic>
        <p:nvPicPr>
          <p:cNvPr id="46" name="Picture 45" descr="A close up of a sign&#10;&#10;Description automatically generated">
            <a:extLst>
              <a:ext uri="{FF2B5EF4-FFF2-40B4-BE49-F238E27FC236}">
                <a16:creationId xmlns:a16="http://schemas.microsoft.com/office/drawing/2014/main" id="{1A6BE848-5ABB-2440-8F22-5E589174219E}"/>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2517057" y="1788775"/>
            <a:ext cx="897545" cy="900596"/>
          </a:xfrm>
          <a:prstGeom prst="rect">
            <a:avLst/>
          </a:prstGeom>
        </p:spPr>
      </p:pic>
      <p:pic>
        <p:nvPicPr>
          <p:cNvPr id="48" name="Picture 47" descr="A close up of a logo&#10;&#10;Description automatically generated">
            <a:extLst>
              <a:ext uri="{FF2B5EF4-FFF2-40B4-BE49-F238E27FC236}">
                <a16:creationId xmlns:a16="http://schemas.microsoft.com/office/drawing/2014/main" id="{03E8EC20-973E-094E-B8F4-3F652FD02AE3}"/>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1779094" y="3268183"/>
            <a:ext cx="777598" cy="734597"/>
          </a:xfrm>
          <a:prstGeom prst="rect">
            <a:avLst/>
          </a:prstGeom>
        </p:spPr>
      </p:pic>
      <p:pic>
        <p:nvPicPr>
          <p:cNvPr id="50" name="Picture 49">
            <a:extLst>
              <a:ext uri="{FF2B5EF4-FFF2-40B4-BE49-F238E27FC236}">
                <a16:creationId xmlns:a16="http://schemas.microsoft.com/office/drawing/2014/main" id="{1B99E422-0A6A-7B4B-91D9-ECD76E7C6B52}"/>
              </a:ext>
            </a:extLst>
          </p:cNvPr>
          <p:cNvPicPr>
            <a:picLocks noChangeAspect="1"/>
          </p:cNvPicPr>
          <p:nvPr/>
        </p:nvPicPr>
        <p:blipFill rotWithShape="1">
          <a:blip r:embed="rId36" cstate="print">
            <a:extLst>
              <a:ext uri="{28A0092B-C50C-407E-A947-70E740481C1C}">
                <a14:useLocalDpi xmlns:a14="http://schemas.microsoft.com/office/drawing/2010/main"/>
              </a:ext>
            </a:extLst>
          </a:blip>
          <a:srcRect l="20656" t="18459" r="22579" b="26653"/>
          <a:stretch/>
        </p:blipFill>
        <p:spPr>
          <a:xfrm>
            <a:off x="4971963" y="3839257"/>
            <a:ext cx="983651" cy="951106"/>
          </a:xfrm>
          <a:prstGeom prst="rect">
            <a:avLst/>
          </a:prstGeom>
        </p:spPr>
      </p:pic>
    </p:spTree>
    <p:extLst>
      <p:ext uri="{BB962C8B-B14F-4D97-AF65-F5344CB8AC3E}">
        <p14:creationId xmlns:p14="http://schemas.microsoft.com/office/powerpoint/2010/main" val="1247283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92833-9050-E748-A163-59FA2A24CD28}"/>
              </a:ext>
            </a:extLst>
          </p:cNvPr>
          <p:cNvSpPr>
            <a:spLocks noGrp="1"/>
          </p:cNvSpPr>
          <p:nvPr>
            <p:ph type="title"/>
          </p:nvPr>
        </p:nvSpPr>
        <p:spPr>
          <a:xfrm>
            <a:off x="438911" y="438435"/>
            <a:ext cx="8705089" cy="558261"/>
          </a:xfrm>
        </p:spPr>
        <p:txBody>
          <a:bodyPr vert="horz" lIns="91440" tIns="45720" rIns="91440" bIns="45720" rtlCol="0" anchor="ctr">
            <a:normAutofit fontScale="90000"/>
          </a:bodyPr>
          <a:lstStyle/>
          <a:p>
            <a:pPr defTabSz="914400"/>
            <a:r>
              <a:rPr lang="en-GB" sz="2700" dirty="0">
                <a:latin typeface="Roboto Condensed" panose="020B0604020202020204" charset="0"/>
                <a:ea typeface="Roboto Condensed" panose="020B0604020202020204" charset="0"/>
              </a:rPr>
              <a:t>We build the political commitment for a compact, connected, clean and resilient model of urban development </a:t>
            </a:r>
            <a:br>
              <a:rPr lang="en-US" sz="2100" kern="1200" dirty="0">
                <a:solidFill>
                  <a:schemeClr val="tx1"/>
                </a:solidFill>
                <a:latin typeface="Roboto Condensed" panose="020B0604020202020204" charset="0"/>
                <a:ea typeface="Roboto Condensed" panose="020B0604020202020204" charset="0"/>
              </a:rPr>
            </a:br>
            <a:endParaRPr lang="en-US" sz="2100" kern="1200" dirty="0">
              <a:solidFill>
                <a:schemeClr val="tx1"/>
              </a:solidFill>
              <a:latin typeface="Roboto Condensed" panose="020B0604020202020204" charset="0"/>
              <a:ea typeface="Roboto Condensed" panose="020B0604020202020204" charset="0"/>
            </a:endParaRPr>
          </a:p>
        </p:txBody>
      </p:sp>
      <p:sp>
        <p:nvSpPr>
          <p:cNvPr id="4" name="Slide Number Placeholder 3">
            <a:extLst>
              <a:ext uri="{FF2B5EF4-FFF2-40B4-BE49-F238E27FC236}">
                <a16:creationId xmlns:a16="http://schemas.microsoft.com/office/drawing/2014/main" id="{EBBAAE4F-246F-2C41-8BC8-17A9F891FB5D}"/>
              </a:ext>
            </a:extLst>
          </p:cNvPr>
          <p:cNvSpPr>
            <a:spLocks noGrp="1"/>
          </p:cNvSpPr>
          <p:nvPr>
            <p:ph type="sldNum" sz="quarter" idx="11"/>
          </p:nvPr>
        </p:nvSpPr>
        <p:spPr>
          <a:xfrm>
            <a:off x="6457950" y="4767262"/>
            <a:ext cx="2057400" cy="273844"/>
          </a:xfrm>
        </p:spPr>
        <p:txBody>
          <a:bodyPr vert="horz" lIns="91440" tIns="45720" rIns="91440" bIns="45720" rtlCol="0" anchor="ctr">
            <a:normAutofit/>
          </a:bodyPr>
          <a:lstStyle/>
          <a:p>
            <a:pPr defTabSz="914400">
              <a:lnSpc>
                <a:spcPct val="90000"/>
              </a:lnSpc>
              <a:spcAft>
                <a:spcPts val="600"/>
              </a:spcAft>
            </a:pPr>
            <a:fld id="{C19DCF79-8D0F-6F4D-A6DF-4BF78324B6C7}" type="slidenum">
              <a:rPr lang="en-US" sz="1200" smtClean="0">
                <a:solidFill>
                  <a:schemeClr val="tx1">
                    <a:tint val="75000"/>
                  </a:schemeClr>
                </a:solidFill>
                <a:latin typeface="+mn-lt"/>
                <a:ea typeface="+mn-ea"/>
              </a:rPr>
              <a:pPr defTabSz="914400">
                <a:lnSpc>
                  <a:spcPct val="90000"/>
                </a:lnSpc>
                <a:spcAft>
                  <a:spcPts val="600"/>
                </a:spcAft>
              </a:pPr>
              <a:t>3</a:t>
            </a:fld>
            <a:endParaRPr lang="en-US" sz="1200">
              <a:solidFill>
                <a:schemeClr val="tx1">
                  <a:tint val="75000"/>
                </a:schemeClr>
              </a:solidFill>
              <a:latin typeface="+mn-lt"/>
              <a:ea typeface="+mn-ea"/>
            </a:endParaRPr>
          </a:p>
        </p:txBody>
      </p:sp>
      <p:sp>
        <p:nvSpPr>
          <p:cNvPr id="8" name="Rectangle 7">
            <a:extLst>
              <a:ext uri="{FF2B5EF4-FFF2-40B4-BE49-F238E27FC236}">
                <a16:creationId xmlns:a16="http://schemas.microsoft.com/office/drawing/2014/main" id="{CB1CF8BC-01EF-9F4C-B3AA-D386CF6BE9C7}"/>
              </a:ext>
            </a:extLst>
          </p:cNvPr>
          <p:cNvSpPr/>
          <p:nvPr/>
        </p:nvSpPr>
        <p:spPr>
          <a:xfrm>
            <a:off x="945455" y="1057591"/>
            <a:ext cx="3207688" cy="523220"/>
          </a:xfrm>
          <a:prstGeom prst="rect">
            <a:avLst/>
          </a:prstGeom>
        </p:spPr>
        <p:txBody>
          <a:bodyPr wrap="square">
            <a:spAutoFit/>
          </a:bodyPr>
          <a:lstStyle/>
          <a:p>
            <a:pPr lvl="0" algn="ctr">
              <a:defRPr/>
            </a:pPr>
            <a:r>
              <a:rPr lang="en-GB" sz="2800" b="1" dirty="0">
                <a:solidFill>
                  <a:schemeClr val="bg2"/>
                </a:solidFill>
                <a:latin typeface="Roboto Condensed" panose="020B0604020202020204" charset="0"/>
                <a:ea typeface="Roboto Condensed" panose="020B0604020202020204" charset="0"/>
              </a:rPr>
              <a:t>OUR MISSION</a:t>
            </a:r>
          </a:p>
        </p:txBody>
      </p:sp>
      <p:sp>
        <p:nvSpPr>
          <p:cNvPr id="9" name="Rectangle 8">
            <a:extLst>
              <a:ext uri="{FF2B5EF4-FFF2-40B4-BE49-F238E27FC236}">
                <a16:creationId xmlns:a16="http://schemas.microsoft.com/office/drawing/2014/main" id="{027F4097-5EB7-4B48-9B34-FD8FCD5EDE6F}"/>
              </a:ext>
            </a:extLst>
          </p:cNvPr>
          <p:cNvSpPr/>
          <p:nvPr/>
        </p:nvSpPr>
        <p:spPr>
          <a:xfrm>
            <a:off x="572982" y="1545576"/>
            <a:ext cx="3959581" cy="830997"/>
          </a:xfrm>
          <a:prstGeom prst="rect">
            <a:avLst/>
          </a:prstGeom>
          <a:solidFill>
            <a:schemeClr val="bg1">
              <a:alpha val="59000"/>
            </a:schemeClr>
          </a:solidFill>
        </p:spPr>
        <p:txBody>
          <a:bodyPr wrap="square">
            <a:spAutoFit/>
          </a:bodyPr>
          <a:lstStyle/>
          <a:p>
            <a:pPr lvl="0" algn="ctr">
              <a:defRPr/>
            </a:pPr>
            <a:r>
              <a:rPr lang="en-GB" sz="1600" dirty="0">
                <a:solidFill>
                  <a:schemeClr val="tx2"/>
                </a:solidFill>
                <a:latin typeface="Roboto Condensed" panose="020B0604020202020204" charset="0"/>
                <a:ea typeface="Roboto Condensed" panose="020B0604020202020204" charset="0"/>
              </a:rPr>
              <a:t>Support national level decision makers to meet their economic, social, and climate goals through transforming cities </a:t>
            </a:r>
          </a:p>
        </p:txBody>
      </p:sp>
      <p:sp>
        <p:nvSpPr>
          <p:cNvPr id="10" name="Rectangle 9">
            <a:extLst>
              <a:ext uri="{FF2B5EF4-FFF2-40B4-BE49-F238E27FC236}">
                <a16:creationId xmlns:a16="http://schemas.microsoft.com/office/drawing/2014/main" id="{62BC38D6-CEAA-4A42-9A81-F19398AA7F55}"/>
              </a:ext>
            </a:extLst>
          </p:cNvPr>
          <p:cNvSpPr/>
          <p:nvPr/>
        </p:nvSpPr>
        <p:spPr>
          <a:xfrm>
            <a:off x="5245581" y="1064001"/>
            <a:ext cx="2809748" cy="523220"/>
          </a:xfrm>
          <a:prstGeom prst="rect">
            <a:avLst/>
          </a:prstGeom>
        </p:spPr>
        <p:txBody>
          <a:bodyPr wrap="square">
            <a:spAutoFit/>
          </a:bodyPr>
          <a:lstStyle/>
          <a:p>
            <a:pPr lvl="0" algn="ctr">
              <a:defRPr/>
            </a:pPr>
            <a:r>
              <a:rPr lang="en-GB" sz="2800" b="1" dirty="0">
                <a:solidFill>
                  <a:schemeClr val="bg2"/>
                </a:solidFill>
                <a:latin typeface="Roboto Condensed" panose="020B0604020202020204" charset="0"/>
                <a:ea typeface="Roboto Condensed" panose="020B0604020202020204" charset="0"/>
              </a:rPr>
              <a:t>OUR VISION</a:t>
            </a:r>
          </a:p>
        </p:txBody>
      </p:sp>
      <p:sp>
        <p:nvSpPr>
          <p:cNvPr id="12" name="Rectangle 11">
            <a:extLst>
              <a:ext uri="{FF2B5EF4-FFF2-40B4-BE49-F238E27FC236}">
                <a16:creationId xmlns:a16="http://schemas.microsoft.com/office/drawing/2014/main" id="{6DE5FFA0-8AC9-5B44-AC1B-B11CBA17F3F6}"/>
              </a:ext>
            </a:extLst>
          </p:cNvPr>
          <p:cNvSpPr/>
          <p:nvPr/>
        </p:nvSpPr>
        <p:spPr>
          <a:xfrm>
            <a:off x="4931384" y="1545576"/>
            <a:ext cx="3438142" cy="830997"/>
          </a:xfrm>
          <a:prstGeom prst="rect">
            <a:avLst/>
          </a:prstGeom>
          <a:solidFill>
            <a:schemeClr val="bg1">
              <a:alpha val="59000"/>
            </a:schemeClr>
          </a:solidFill>
        </p:spPr>
        <p:txBody>
          <a:bodyPr wrap="square">
            <a:spAutoFit/>
          </a:bodyPr>
          <a:lstStyle/>
          <a:p>
            <a:pPr algn="ctr"/>
            <a:r>
              <a:rPr lang="en-US" sz="1600" dirty="0">
                <a:solidFill>
                  <a:schemeClr val="tx2"/>
                </a:solidFill>
                <a:latin typeface="Roboto Condensed" panose="020B0604020202020204" charset="0"/>
                <a:ea typeface="Roboto Condensed" panose="020B0604020202020204" charset="0"/>
              </a:rPr>
              <a:t>Zero carbon, resilient and inclusive</a:t>
            </a:r>
          </a:p>
          <a:p>
            <a:pPr algn="ctr"/>
            <a:r>
              <a:rPr lang="en-US" sz="1600" dirty="0">
                <a:solidFill>
                  <a:schemeClr val="tx2"/>
                </a:solidFill>
                <a:latin typeface="Roboto Condensed" panose="020B0604020202020204" charset="0"/>
                <a:ea typeface="Roboto Condensed" panose="020B0604020202020204" charset="0"/>
              </a:rPr>
              <a:t>cities by 2050 empowered and</a:t>
            </a:r>
          </a:p>
          <a:p>
            <a:pPr algn="ctr"/>
            <a:r>
              <a:rPr lang="en-GB" sz="1600" dirty="0">
                <a:solidFill>
                  <a:schemeClr val="tx2"/>
                </a:solidFill>
                <a:latin typeface="Roboto Condensed" panose="020B0604020202020204" charset="0"/>
                <a:ea typeface="Roboto Condensed" panose="020B0604020202020204" charset="0"/>
              </a:rPr>
              <a:t>enabled by national governments</a:t>
            </a:r>
          </a:p>
        </p:txBody>
      </p:sp>
      <p:pic>
        <p:nvPicPr>
          <p:cNvPr id="6" name="Picture 5" descr="A picture containing sign&#10;&#10;Description automatically generated">
            <a:extLst>
              <a:ext uri="{FF2B5EF4-FFF2-40B4-BE49-F238E27FC236}">
                <a16:creationId xmlns:a16="http://schemas.microsoft.com/office/drawing/2014/main" id="{E9642BB4-B6C7-B048-83E8-F18177E92D16}"/>
              </a:ext>
            </a:extLst>
          </p:cNvPr>
          <p:cNvPicPr>
            <a:picLocks noChangeAspect="1"/>
          </p:cNvPicPr>
          <p:nvPr/>
        </p:nvPicPr>
        <p:blipFill>
          <a:blip r:embed="rId2"/>
          <a:stretch>
            <a:fillRect/>
          </a:stretch>
        </p:blipFill>
        <p:spPr>
          <a:xfrm>
            <a:off x="0" y="2478967"/>
            <a:ext cx="9144000" cy="2664533"/>
          </a:xfrm>
          <a:prstGeom prst="rect">
            <a:avLst/>
          </a:prstGeom>
        </p:spPr>
      </p:pic>
    </p:spTree>
    <p:extLst>
      <p:ext uri="{BB962C8B-B14F-4D97-AF65-F5344CB8AC3E}">
        <p14:creationId xmlns:p14="http://schemas.microsoft.com/office/powerpoint/2010/main" val="4097315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232A-5D54-3F4D-8A40-219C284123D6}"/>
              </a:ext>
            </a:extLst>
          </p:cNvPr>
          <p:cNvSpPr>
            <a:spLocks noGrp="1"/>
          </p:cNvSpPr>
          <p:nvPr>
            <p:ph type="title"/>
          </p:nvPr>
        </p:nvSpPr>
        <p:spPr/>
        <p:txBody>
          <a:bodyPr>
            <a:normAutofit/>
          </a:bodyPr>
          <a:lstStyle/>
          <a:p>
            <a:r>
              <a:rPr lang="en-US" sz="3200" dirty="0">
                <a:latin typeface="Roboto Condensed" panose="020B0604020202020204" charset="0"/>
                <a:ea typeface="Roboto Condensed" panose="020B0604020202020204" charset="0"/>
              </a:rPr>
              <a:t>When cities prosper, so do countries</a:t>
            </a:r>
            <a:endParaRPr lang="en-US" sz="3200" dirty="0"/>
          </a:p>
        </p:txBody>
      </p:sp>
      <p:sp>
        <p:nvSpPr>
          <p:cNvPr id="5" name="Text Placeholder 4">
            <a:extLst>
              <a:ext uri="{FF2B5EF4-FFF2-40B4-BE49-F238E27FC236}">
                <a16:creationId xmlns:a16="http://schemas.microsoft.com/office/drawing/2014/main" id="{9304518F-B6DE-6A46-BB1C-513092D1A585}"/>
              </a:ext>
            </a:extLst>
          </p:cNvPr>
          <p:cNvSpPr>
            <a:spLocks noGrp="1"/>
          </p:cNvSpPr>
          <p:nvPr>
            <p:ph type="body" idx="12"/>
          </p:nvPr>
        </p:nvSpPr>
        <p:spPr/>
        <p:txBody>
          <a:bodyPr>
            <a:normAutofit/>
          </a:bodyPr>
          <a:lstStyle/>
          <a:p>
            <a:r>
              <a:rPr lang="en-US" sz="2400" b="1" dirty="0">
                <a:latin typeface="GoodPro" panose="020B0504020101020102" charset="0"/>
              </a:rPr>
              <a:t>80% of </a:t>
            </a:r>
            <a:br>
              <a:rPr lang="en-US" sz="2400" b="1" dirty="0">
                <a:latin typeface="GoodPro" panose="020B0504020101020102" charset="0"/>
              </a:rPr>
            </a:br>
            <a:r>
              <a:rPr lang="en-US" sz="2400" b="1" dirty="0">
                <a:latin typeface="GoodPro" panose="020B0504020101020102" charset="0"/>
              </a:rPr>
              <a:t>global GDP</a:t>
            </a:r>
          </a:p>
        </p:txBody>
      </p:sp>
      <p:sp>
        <p:nvSpPr>
          <p:cNvPr id="6" name="Text Placeholder 5">
            <a:extLst>
              <a:ext uri="{FF2B5EF4-FFF2-40B4-BE49-F238E27FC236}">
                <a16:creationId xmlns:a16="http://schemas.microsoft.com/office/drawing/2014/main" id="{E532B9F2-A683-984C-8B09-0676DFBB0FD2}"/>
              </a:ext>
            </a:extLst>
          </p:cNvPr>
          <p:cNvSpPr>
            <a:spLocks noGrp="1"/>
          </p:cNvSpPr>
          <p:nvPr>
            <p:ph type="body" idx="15"/>
          </p:nvPr>
        </p:nvSpPr>
        <p:spPr/>
        <p:txBody>
          <a:bodyPr/>
          <a:lstStyle/>
          <a:p>
            <a:r>
              <a:rPr lang="en-US" sz="2400" b="1" dirty="0">
                <a:latin typeface="GoodPro" panose="020B0504020101020102" charset="0"/>
              </a:rPr>
              <a:t>75% of energy-related emissions</a:t>
            </a:r>
          </a:p>
        </p:txBody>
      </p:sp>
      <p:sp>
        <p:nvSpPr>
          <p:cNvPr id="7" name="Text Placeholder 6">
            <a:extLst>
              <a:ext uri="{FF2B5EF4-FFF2-40B4-BE49-F238E27FC236}">
                <a16:creationId xmlns:a16="http://schemas.microsoft.com/office/drawing/2014/main" id="{5F3F5226-1186-6A4E-B2A6-78520110B076}"/>
              </a:ext>
            </a:extLst>
          </p:cNvPr>
          <p:cNvSpPr>
            <a:spLocks noGrp="1"/>
          </p:cNvSpPr>
          <p:nvPr>
            <p:ph type="body" idx="16"/>
          </p:nvPr>
        </p:nvSpPr>
        <p:spPr/>
        <p:txBody>
          <a:bodyPr/>
          <a:lstStyle/>
          <a:p>
            <a:r>
              <a:rPr lang="en-US" sz="2400" b="1" dirty="0">
                <a:latin typeface="GoodPro" panose="020B0504020101020102" charset="0"/>
              </a:rPr>
              <a:t>50% of the population – over 2/3 by 2050</a:t>
            </a:r>
          </a:p>
        </p:txBody>
      </p:sp>
    </p:spTree>
    <p:extLst>
      <p:ext uri="{BB962C8B-B14F-4D97-AF65-F5344CB8AC3E}">
        <p14:creationId xmlns:p14="http://schemas.microsoft.com/office/powerpoint/2010/main" val="16219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1E96F-C2C8-CE42-87FE-B0D51508EC22}"/>
              </a:ext>
            </a:extLst>
          </p:cNvPr>
          <p:cNvSpPr>
            <a:spLocks noGrp="1"/>
          </p:cNvSpPr>
          <p:nvPr>
            <p:ph type="title"/>
          </p:nvPr>
        </p:nvSpPr>
        <p:spPr/>
        <p:txBody>
          <a:bodyPr>
            <a:noAutofit/>
          </a:bodyPr>
          <a:lstStyle/>
          <a:p>
            <a:r>
              <a:rPr lang="en-US" sz="3200" dirty="0">
                <a:solidFill>
                  <a:schemeClr val="bg1"/>
                </a:solidFill>
              </a:rPr>
              <a:t>Cities are at the epicenter of the </a:t>
            </a:r>
            <a:br>
              <a:rPr lang="en-US" sz="3200" dirty="0">
                <a:solidFill>
                  <a:schemeClr val="bg1"/>
                </a:solidFill>
              </a:rPr>
            </a:br>
            <a:r>
              <a:rPr lang="en-US" sz="3200" dirty="0">
                <a:solidFill>
                  <a:schemeClr val="bg1"/>
                </a:solidFill>
              </a:rPr>
              <a:t>COVID-19 crisis</a:t>
            </a:r>
            <a:endParaRPr lang="en-GB" sz="3200" dirty="0">
              <a:solidFill>
                <a:schemeClr val="bg1"/>
              </a:solidFill>
            </a:endParaRPr>
          </a:p>
        </p:txBody>
      </p:sp>
      <p:sp>
        <p:nvSpPr>
          <p:cNvPr id="3" name="Content Placeholder 2">
            <a:extLst>
              <a:ext uri="{FF2B5EF4-FFF2-40B4-BE49-F238E27FC236}">
                <a16:creationId xmlns:a16="http://schemas.microsoft.com/office/drawing/2014/main" id="{5AAB5D08-194E-3344-A456-D5982CE1238A}"/>
              </a:ext>
            </a:extLst>
          </p:cNvPr>
          <p:cNvSpPr>
            <a:spLocks noGrp="1"/>
          </p:cNvSpPr>
          <p:nvPr>
            <p:ph sz="quarter" idx="11"/>
          </p:nvPr>
        </p:nvSpPr>
        <p:spPr>
          <a:xfrm>
            <a:off x="566736" y="2022763"/>
            <a:ext cx="3344238" cy="2571461"/>
          </a:xfrm>
        </p:spPr>
        <p:txBody>
          <a:bodyPr>
            <a:normAutofit/>
          </a:bodyPr>
          <a:lstStyle/>
          <a:p>
            <a:pPr marL="285750" indent="-285750">
              <a:buClr>
                <a:schemeClr val="bg1"/>
              </a:buClr>
              <a:buFont typeface="Arial" panose="020B0604020202020204" pitchFamily="34" charset="0"/>
              <a:buChar char="•"/>
            </a:pPr>
            <a:r>
              <a:rPr lang="en-US" sz="2000" dirty="0">
                <a:solidFill>
                  <a:schemeClr val="bg1"/>
                </a:solidFill>
                <a:latin typeface="Roboto Condensed" panose="020B0604020202020204" charset="0"/>
                <a:ea typeface="Roboto Condensed" panose="020B0604020202020204" charset="0"/>
              </a:rPr>
              <a:t>Dwindling tax revenues </a:t>
            </a:r>
          </a:p>
          <a:p>
            <a:pPr marL="285750" indent="-285750">
              <a:buClr>
                <a:schemeClr val="bg1"/>
              </a:buClr>
              <a:buFont typeface="Arial" panose="020B0604020202020204" pitchFamily="34" charset="0"/>
              <a:buChar char="•"/>
            </a:pPr>
            <a:r>
              <a:rPr lang="en-US" sz="2000" dirty="0">
                <a:solidFill>
                  <a:schemeClr val="bg1"/>
                </a:solidFill>
                <a:latin typeface="Roboto Condensed" panose="020B0604020202020204" charset="0"/>
                <a:ea typeface="Roboto Condensed" panose="020B0604020202020204" charset="0"/>
              </a:rPr>
              <a:t>Deepening inequalities</a:t>
            </a:r>
          </a:p>
          <a:p>
            <a:pPr marL="285750" indent="-285750">
              <a:buClr>
                <a:schemeClr val="bg1"/>
              </a:buClr>
              <a:buFont typeface="Arial" panose="020B0604020202020204" pitchFamily="34" charset="0"/>
              <a:buChar char="•"/>
            </a:pPr>
            <a:r>
              <a:rPr lang="en-US" sz="2000" dirty="0">
                <a:solidFill>
                  <a:schemeClr val="bg1"/>
                </a:solidFill>
                <a:latin typeface="Roboto Condensed" panose="020B0604020202020204" charset="0"/>
                <a:ea typeface="Roboto Condensed" panose="020B0604020202020204" charset="0"/>
              </a:rPr>
              <a:t>Record unemployment </a:t>
            </a:r>
          </a:p>
          <a:p>
            <a:pPr marL="285750" indent="-285750">
              <a:buClr>
                <a:schemeClr val="bg1"/>
              </a:buClr>
              <a:buFont typeface="Arial" panose="020B0604020202020204" pitchFamily="34" charset="0"/>
              <a:buChar char="•"/>
            </a:pPr>
            <a:r>
              <a:rPr lang="en-US" sz="2000" dirty="0">
                <a:solidFill>
                  <a:schemeClr val="bg1"/>
                </a:solidFill>
                <a:latin typeface="Roboto Condensed" panose="020B0604020202020204" charset="0"/>
                <a:ea typeface="Roboto Condensed" panose="020B0604020202020204" charset="0"/>
              </a:rPr>
              <a:t>Rising health costs </a:t>
            </a:r>
          </a:p>
          <a:p>
            <a:pPr marL="285750" indent="-285750">
              <a:buClr>
                <a:schemeClr val="bg1"/>
              </a:buClr>
              <a:buFont typeface="Arial" panose="020B0604020202020204" pitchFamily="34" charset="0"/>
              <a:buChar char="•"/>
            </a:pPr>
            <a:r>
              <a:rPr lang="en-US" sz="2000" dirty="0">
                <a:solidFill>
                  <a:schemeClr val="bg1"/>
                </a:solidFill>
                <a:latin typeface="Roboto Condensed" panose="020B0604020202020204" charset="0"/>
                <a:ea typeface="Roboto Condensed" panose="020B0604020202020204" charset="0"/>
              </a:rPr>
              <a:t>Increasing pressure on stretched public services</a:t>
            </a:r>
            <a:endParaRPr lang="en-GB" sz="2000" dirty="0">
              <a:solidFill>
                <a:schemeClr val="bg1"/>
              </a:solidFill>
              <a:latin typeface="Roboto Condensed" panose="020B0604020202020204" charset="0"/>
              <a:ea typeface="Roboto Condensed" panose="020B0604020202020204" charset="0"/>
            </a:endParaRPr>
          </a:p>
        </p:txBody>
      </p:sp>
      <p:sp>
        <p:nvSpPr>
          <p:cNvPr id="4" name="TextBox 3">
            <a:extLst>
              <a:ext uri="{FF2B5EF4-FFF2-40B4-BE49-F238E27FC236}">
                <a16:creationId xmlns:a16="http://schemas.microsoft.com/office/drawing/2014/main" id="{59590BCD-EC89-704A-A66F-656F117408ED}"/>
              </a:ext>
            </a:extLst>
          </p:cNvPr>
          <p:cNvSpPr txBox="1"/>
          <p:nvPr/>
        </p:nvSpPr>
        <p:spPr>
          <a:xfrm>
            <a:off x="8132618" y="148243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307947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B9D67-ECC7-D646-AC51-7EA5B09FD25B}"/>
              </a:ext>
            </a:extLst>
          </p:cNvPr>
          <p:cNvSpPr>
            <a:spLocks noGrp="1"/>
          </p:cNvSpPr>
          <p:nvPr>
            <p:ph type="title"/>
          </p:nvPr>
        </p:nvSpPr>
        <p:spPr>
          <a:xfrm>
            <a:off x="457200" y="274638"/>
            <a:ext cx="8340436" cy="1071562"/>
          </a:xfrm>
        </p:spPr>
        <p:txBody>
          <a:bodyPr>
            <a:normAutofit/>
          </a:bodyPr>
          <a:lstStyle/>
          <a:p>
            <a:r>
              <a:rPr lang="en-US" sz="3200" dirty="0"/>
              <a:t>Cities as a core solution to the COVID-19 economic and health crises</a:t>
            </a:r>
          </a:p>
        </p:txBody>
      </p:sp>
      <p:sp>
        <p:nvSpPr>
          <p:cNvPr id="5" name="Text Placeholder 4">
            <a:extLst>
              <a:ext uri="{FF2B5EF4-FFF2-40B4-BE49-F238E27FC236}">
                <a16:creationId xmlns:a16="http://schemas.microsoft.com/office/drawing/2014/main" id="{601A7A9C-A48E-7A48-96E7-A47FA0198096}"/>
              </a:ext>
            </a:extLst>
          </p:cNvPr>
          <p:cNvSpPr>
            <a:spLocks noGrp="1"/>
          </p:cNvSpPr>
          <p:nvPr>
            <p:ph type="body" sz="quarter" idx="12"/>
          </p:nvPr>
        </p:nvSpPr>
        <p:spPr>
          <a:xfrm>
            <a:off x="457200" y="1346201"/>
            <a:ext cx="8251902" cy="3248024"/>
          </a:xfrm>
        </p:spPr>
        <p:txBody>
          <a:bodyPr>
            <a:normAutofit fontScale="92500"/>
          </a:bodyPr>
          <a:lstStyle/>
          <a:p>
            <a:pPr marL="342900" indent="-342900">
              <a:buFont typeface="Arial" panose="020B0604020202020204" pitchFamily="34" charset="0"/>
              <a:buChar char="•"/>
            </a:pPr>
            <a:r>
              <a:rPr lang="en-US" dirty="0"/>
              <a:t>National policymakers have three key priorities in the short term: </a:t>
            </a:r>
            <a:br>
              <a:rPr lang="en-US" dirty="0"/>
            </a:br>
            <a:r>
              <a:rPr lang="en-US" dirty="0">
                <a:solidFill>
                  <a:schemeClr val="bg2"/>
                </a:solidFill>
              </a:rPr>
              <a:t>jobs, equity, resilience </a:t>
            </a:r>
          </a:p>
          <a:p>
            <a:pPr marL="342900" indent="-342900">
              <a:buFont typeface="Arial" panose="020B0604020202020204" pitchFamily="34" charset="0"/>
              <a:buChar char="•"/>
            </a:pPr>
            <a:r>
              <a:rPr lang="en-US" b="1" dirty="0"/>
              <a:t>Investing in cities as part of recovery packages </a:t>
            </a:r>
            <a:r>
              <a:rPr lang="en-GB" b="1" dirty="0"/>
              <a:t>can help national governments create much needed economic security and jobs today;</a:t>
            </a:r>
          </a:p>
          <a:p>
            <a:pPr algn="ctr"/>
            <a:r>
              <a:rPr lang="en-US" dirty="0"/>
              <a:t>AND </a:t>
            </a:r>
          </a:p>
          <a:p>
            <a:pPr marL="342900" indent="-342900">
              <a:buFont typeface="Arial" panose="020B0604020202020204" pitchFamily="34" charset="0"/>
              <a:buChar char="•"/>
            </a:pPr>
            <a:r>
              <a:rPr lang="en-US" b="1" dirty="0"/>
              <a:t>Can enable rapid strides towards </a:t>
            </a:r>
            <a:r>
              <a:rPr lang="en-GB" b="1" dirty="0"/>
              <a:t>a low-carbon, resilient, and inclusive future tomorrow </a:t>
            </a:r>
          </a:p>
          <a:p>
            <a:pPr marL="342900" indent="-342900">
              <a:buFont typeface="Arial" panose="020B0604020202020204" pitchFamily="34" charset="0"/>
              <a:buChar char="•"/>
            </a:pPr>
            <a:r>
              <a:rPr lang="en-US" b="1" dirty="0">
                <a:solidFill>
                  <a:schemeClr val="bg2"/>
                </a:solidFill>
              </a:rPr>
              <a:t>National government leadership and investment </a:t>
            </a:r>
            <a:r>
              <a:rPr lang="en-US" dirty="0"/>
              <a:t>is urgently needed to  complement sub-national efforts</a:t>
            </a:r>
          </a:p>
        </p:txBody>
      </p:sp>
    </p:spTree>
    <p:extLst>
      <p:ext uri="{BB962C8B-B14F-4D97-AF65-F5344CB8AC3E}">
        <p14:creationId xmlns:p14="http://schemas.microsoft.com/office/powerpoint/2010/main" val="1493259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760E-35FA-2945-9B05-99E7A900D83B}"/>
              </a:ext>
            </a:extLst>
          </p:cNvPr>
          <p:cNvSpPr>
            <a:spLocks noGrp="1"/>
          </p:cNvSpPr>
          <p:nvPr>
            <p:ph type="title"/>
          </p:nvPr>
        </p:nvSpPr>
        <p:spPr>
          <a:xfrm>
            <a:off x="219583" y="255140"/>
            <a:ext cx="8924417" cy="760860"/>
          </a:xfrm>
        </p:spPr>
        <p:txBody>
          <a:bodyPr>
            <a:noAutofit/>
          </a:bodyPr>
          <a:lstStyle/>
          <a:p>
            <a:r>
              <a:rPr lang="en-US" sz="2600" dirty="0"/>
              <a:t>Investments in cities offer some of the highest potential to unleash economic activity and increase health outcomes</a:t>
            </a:r>
          </a:p>
        </p:txBody>
      </p:sp>
      <p:sp>
        <p:nvSpPr>
          <p:cNvPr id="4" name="Slide Number Placeholder 3">
            <a:extLst>
              <a:ext uri="{FF2B5EF4-FFF2-40B4-BE49-F238E27FC236}">
                <a16:creationId xmlns:a16="http://schemas.microsoft.com/office/drawing/2014/main" id="{AD66D145-2929-6E4E-BCDF-768FC0639415}"/>
              </a:ext>
            </a:extLst>
          </p:cNvPr>
          <p:cNvSpPr>
            <a:spLocks noGrp="1"/>
          </p:cNvSpPr>
          <p:nvPr>
            <p:ph type="sldNum" sz="quarter" idx="11"/>
          </p:nvPr>
        </p:nvSpPr>
        <p:spPr/>
        <p:txBody>
          <a:bodyPr/>
          <a:lstStyle/>
          <a:p>
            <a:fld id="{C19DCF79-8D0F-6F4D-A6DF-4BF78324B6C7}" type="slidenum">
              <a:rPr lang="en-US" smtClean="0"/>
              <a:pPr/>
              <a:t>7</a:t>
            </a:fld>
            <a:endParaRPr lang="en-US" dirty="0"/>
          </a:p>
        </p:txBody>
      </p:sp>
      <p:grpSp>
        <p:nvGrpSpPr>
          <p:cNvPr id="9" name="Group 8">
            <a:extLst>
              <a:ext uri="{FF2B5EF4-FFF2-40B4-BE49-F238E27FC236}">
                <a16:creationId xmlns:a16="http://schemas.microsoft.com/office/drawing/2014/main" id="{F35C54DA-DBAC-DF42-A48A-2A3148CBCC99}"/>
              </a:ext>
            </a:extLst>
          </p:cNvPr>
          <p:cNvGrpSpPr/>
          <p:nvPr/>
        </p:nvGrpSpPr>
        <p:grpSpPr>
          <a:xfrm>
            <a:off x="291968" y="1190842"/>
            <a:ext cx="5114147" cy="3822279"/>
            <a:chOff x="741242" y="1257982"/>
            <a:chExt cx="6704468" cy="5486810"/>
          </a:xfrm>
        </p:grpSpPr>
        <p:sp>
          <p:nvSpPr>
            <p:cNvPr id="10" name="TextBox 9">
              <a:extLst>
                <a:ext uri="{FF2B5EF4-FFF2-40B4-BE49-F238E27FC236}">
                  <a16:creationId xmlns:a16="http://schemas.microsoft.com/office/drawing/2014/main" id="{739107AA-5BBF-6D45-9B35-96E9B4786E1A}"/>
                </a:ext>
              </a:extLst>
            </p:cNvPr>
            <p:cNvSpPr txBox="1"/>
            <p:nvPr/>
          </p:nvSpPr>
          <p:spPr>
            <a:xfrm>
              <a:off x="838201" y="6446572"/>
              <a:ext cx="5874926" cy="298220"/>
            </a:xfrm>
            <a:prstGeom prst="rect">
              <a:avLst/>
            </a:prstGeom>
            <a:noFill/>
          </p:spPr>
          <p:txBody>
            <a:bodyPr wrap="square" rtlCol="0">
              <a:spAutoFit/>
            </a:bodyPr>
            <a:lstStyle/>
            <a:p>
              <a:r>
                <a:rPr lang="en-US" sz="750" i="1" dirty="0">
                  <a:solidFill>
                    <a:schemeClr val="tx2"/>
                  </a:solidFill>
                  <a:latin typeface="GoodPro" panose="020B0504020101020102" charset="0"/>
                </a:rPr>
                <a:t>Source: Stockholm Environmental Institute and Vivid Economics for the Coalition for Urban Transitions, 2019</a:t>
              </a:r>
            </a:p>
          </p:txBody>
        </p:sp>
        <p:pic>
          <p:nvPicPr>
            <p:cNvPr id="11" name="Content Placeholder 2">
              <a:extLst>
                <a:ext uri="{FF2B5EF4-FFF2-40B4-BE49-F238E27FC236}">
                  <a16:creationId xmlns:a16="http://schemas.microsoft.com/office/drawing/2014/main" id="{978DF0B1-28CD-2C43-950A-58B9D16B9D73}"/>
                </a:ext>
              </a:extLst>
            </p:cNvPr>
            <p:cNvPicPr>
              <a:picLocks noChangeAspect="1"/>
            </p:cNvPicPr>
            <p:nvPr/>
          </p:nvPicPr>
          <p:blipFill>
            <a:blip r:embed="rId3"/>
            <a:stretch>
              <a:fillRect/>
            </a:stretch>
          </p:blipFill>
          <p:spPr>
            <a:xfrm>
              <a:off x="741242" y="1257982"/>
              <a:ext cx="6704468" cy="5080363"/>
            </a:xfrm>
            <a:prstGeom prst="rect">
              <a:avLst/>
            </a:prstGeom>
          </p:spPr>
        </p:pic>
      </p:grpSp>
      <p:sp>
        <p:nvSpPr>
          <p:cNvPr id="6" name="Rectangle 5">
            <a:extLst>
              <a:ext uri="{FF2B5EF4-FFF2-40B4-BE49-F238E27FC236}">
                <a16:creationId xmlns:a16="http://schemas.microsoft.com/office/drawing/2014/main" id="{DE9FC10D-9404-724C-8910-D2F477B20D64}"/>
              </a:ext>
            </a:extLst>
          </p:cNvPr>
          <p:cNvSpPr/>
          <p:nvPr/>
        </p:nvSpPr>
        <p:spPr>
          <a:xfrm>
            <a:off x="5406115" y="1190842"/>
            <a:ext cx="3543152" cy="3139321"/>
          </a:xfrm>
          <a:prstGeom prst="rect">
            <a:avLst/>
          </a:prstGeom>
        </p:spPr>
        <p:txBody>
          <a:bodyPr wrap="square">
            <a:spAutoFit/>
          </a:bodyPr>
          <a:lstStyle/>
          <a:p>
            <a:r>
              <a:rPr lang="en-US" b="1" dirty="0">
                <a:solidFill>
                  <a:schemeClr val="tx2"/>
                </a:solidFill>
                <a:latin typeface="GoodPro" panose="020B0504020101020102" charset="0"/>
              </a:rPr>
              <a:t>A net zero urban transformation would: </a:t>
            </a:r>
          </a:p>
          <a:p>
            <a:pPr marL="257175" indent="-257175">
              <a:buFont typeface="Arial" panose="020B0604020202020204" pitchFamily="34" charset="0"/>
              <a:buChar char="•"/>
            </a:pPr>
            <a:r>
              <a:rPr lang="en-US" dirty="0">
                <a:solidFill>
                  <a:schemeClr val="tx2"/>
                </a:solidFill>
                <a:latin typeface="GoodPro" panose="020B0504020101020102" charset="0"/>
              </a:rPr>
              <a:t>Require new investment of ~2% of global GDP per year </a:t>
            </a:r>
          </a:p>
          <a:p>
            <a:pPr marL="257175" indent="-257175">
              <a:buFont typeface="Arial" panose="020B0604020202020204" pitchFamily="34" charset="0"/>
              <a:buChar char="•"/>
            </a:pPr>
            <a:r>
              <a:rPr lang="en-US" dirty="0">
                <a:solidFill>
                  <a:schemeClr val="tx2"/>
                </a:solidFill>
                <a:latin typeface="GoodPro" panose="020B0504020101020102" charset="0"/>
              </a:rPr>
              <a:t>Yield </a:t>
            </a:r>
            <a:r>
              <a:rPr lang="en-US" dirty="0">
                <a:solidFill>
                  <a:schemeClr val="bg2"/>
                </a:solidFill>
                <a:latin typeface="GoodPro" panose="020B0504020101020102" charset="0"/>
              </a:rPr>
              <a:t>annual returns of US$2.8 trillion per year by 2030</a:t>
            </a:r>
            <a:r>
              <a:rPr lang="en-US" dirty="0">
                <a:solidFill>
                  <a:schemeClr val="tx2"/>
                </a:solidFill>
                <a:latin typeface="GoodPro" panose="020B0504020101020102" charset="0"/>
              </a:rPr>
              <a:t>, and </a:t>
            </a:r>
            <a:r>
              <a:rPr lang="en-US" dirty="0">
                <a:solidFill>
                  <a:schemeClr val="bg2"/>
                </a:solidFill>
                <a:latin typeface="GoodPro" panose="020B0504020101020102" charset="0"/>
              </a:rPr>
              <a:t>US$6.9 trillion per year by 2050</a:t>
            </a:r>
            <a:r>
              <a:rPr lang="en-US" dirty="0">
                <a:solidFill>
                  <a:schemeClr val="tx2"/>
                </a:solidFill>
                <a:latin typeface="GoodPro" panose="020B0504020101020102" charset="0"/>
              </a:rPr>
              <a:t>, from energy and material cost savings alone ($24 trillion NPV) </a:t>
            </a:r>
          </a:p>
          <a:p>
            <a:pPr marL="257175" indent="-257175">
              <a:buFont typeface="Arial" panose="020B0604020202020204" pitchFamily="34" charset="0"/>
              <a:buChar char="•"/>
            </a:pPr>
            <a:r>
              <a:rPr lang="en-US" dirty="0">
                <a:solidFill>
                  <a:schemeClr val="tx2"/>
                </a:solidFill>
                <a:latin typeface="GoodPro" panose="020B0504020101020102" charset="0"/>
              </a:rPr>
              <a:t>Support </a:t>
            </a:r>
            <a:r>
              <a:rPr lang="en-US" dirty="0">
                <a:solidFill>
                  <a:schemeClr val="bg2"/>
                </a:solidFill>
                <a:latin typeface="GoodPro" panose="020B0504020101020102" charset="0"/>
              </a:rPr>
              <a:t>87 million jobs in 2030, and 45 million jobs in 2050</a:t>
            </a:r>
          </a:p>
        </p:txBody>
      </p:sp>
    </p:spTree>
    <p:extLst>
      <p:ext uri="{BB962C8B-B14F-4D97-AF65-F5344CB8AC3E}">
        <p14:creationId xmlns:p14="http://schemas.microsoft.com/office/powerpoint/2010/main" val="457407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C90E-9BE1-4D94-A387-19861575F128}"/>
              </a:ext>
            </a:extLst>
          </p:cNvPr>
          <p:cNvSpPr>
            <a:spLocks noGrp="1"/>
          </p:cNvSpPr>
          <p:nvPr>
            <p:ph type="title"/>
          </p:nvPr>
        </p:nvSpPr>
        <p:spPr>
          <a:xfrm>
            <a:off x="457199" y="302900"/>
            <a:ext cx="8229600" cy="1071562"/>
          </a:xfrm>
        </p:spPr>
        <p:txBody>
          <a:bodyPr>
            <a:normAutofit/>
          </a:bodyPr>
          <a:lstStyle/>
          <a:p>
            <a:r>
              <a:rPr lang="en-US" sz="3200" dirty="0"/>
              <a:t>Yet only a fraction of stimulus so far has been directed towards green city measures  </a:t>
            </a:r>
            <a:endParaRPr lang="en-GB" sz="3200" dirty="0"/>
          </a:p>
        </p:txBody>
      </p:sp>
      <p:sp>
        <p:nvSpPr>
          <p:cNvPr id="3" name="Footer Placeholder 2">
            <a:extLst>
              <a:ext uri="{FF2B5EF4-FFF2-40B4-BE49-F238E27FC236}">
                <a16:creationId xmlns:a16="http://schemas.microsoft.com/office/drawing/2014/main" id="{0FD04D26-0BEA-4901-956E-E45D54758F8C}"/>
              </a:ext>
            </a:extLst>
          </p:cNvPr>
          <p:cNvSpPr>
            <a:spLocks noGrp="1"/>
          </p:cNvSpPr>
          <p:nvPr>
            <p:ph type="ftr" sz="quarter" idx="10"/>
          </p:nvPr>
        </p:nvSpPr>
        <p:spPr>
          <a:xfrm>
            <a:off x="367677" y="4748551"/>
            <a:ext cx="5924968" cy="274637"/>
          </a:xfrm>
        </p:spPr>
        <p:txBody>
          <a:bodyPr/>
          <a:lstStyle/>
          <a:p>
            <a:r>
              <a:rPr lang="en-US" sz="750" dirty="0">
                <a:solidFill>
                  <a:srgbClr val="161C8E"/>
                </a:solidFill>
                <a:latin typeface="Roboto" panose="02000000000000000000" pitchFamily="2" charset="0"/>
                <a:ea typeface="+mn-ea"/>
              </a:rPr>
              <a:t>Source: Vivid Economics Green Stimulus Index (GSI), as of July 2020: More recent estimates may show an updated picture   </a:t>
            </a:r>
          </a:p>
        </p:txBody>
      </p:sp>
      <p:pic>
        <p:nvPicPr>
          <p:cNvPr id="6" name="Picture 5" descr="A screenshot of a cell phone&#10;&#10;Description automatically generated">
            <a:extLst>
              <a:ext uri="{FF2B5EF4-FFF2-40B4-BE49-F238E27FC236}">
                <a16:creationId xmlns:a16="http://schemas.microsoft.com/office/drawing/2014/main" id="{CB3D58B9-32E6-F240-B8B4-96CAC0C3A1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27" r="5188"/>
          <a:stretch/>
        </p:blipFill>
        <p:spPr>
          <a:xfrm>
            <a:off x="526471" y="1823176"/>
            <a:ext cx="8091056" cy="2476660"/>
          </a:xfrm>
          <a:prstGeom prst="rect">
            <a:avLst/>
          </a:prstGeom>
        </p:spPr>
      </p:pic>
    </p:spTree>
    <p:extLst>
      <p:ext uri="{BB962C8B-B14F-4D97-AF65-F5344CB8AC3E}">
        <p14:creationId xmlns:p14="http://schemas.microsoft.com/office/powerpoint/2010/main" val="46845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2D44-0B05-499E-93AA-ED19D1756B0B}"/>
              </a:ext>
            </a:extLst>
          </p:cNvPr>
          <p:cNvSpPr>
            <a:spLocks noGrp="1"/>
          </p:cNvSpPr>
          <p:nvPr>
            <p:ph type="title" idx="4294967295"/>
          </p:nvPr>
        </p:nvSpPr>
        <p:spPr>
          <a:xfrm>
            <a:off x="1272209" y="139276"/>
            <a:ext cx="7871791" cy="995363"/>
          </a:xfrm>
        </p:spPr>
        <p:txBody>
          <a:bodyPr>
            <a:noAutofit/>
          </a:bodyPr>
          <a:lstStyle/>
          <a:p>
            <a:r>
              <a:rPr lang="en-US" sz="3000" b="1" dirty="0"/>
              <a:t>National governments have unique and crucial roles to play in driving a green urban recovery</a:t>
            </a:r>
          </a:p>
        </p:txBody>
      </p:sp>
      <p:grpSp>
        <p:nvGrpSpPr>
          <p:cNvPr id="10" name="Group 9">
            <a:extLst>
              <a:ext uri="{FF2B5EF4-FFF2-40B4-BE49-F238E27FC236}">
                <a16:creationId xmlns:a16="http://schemas.microsoft.com/office/drawing/2014/main" id="{B05758FE-69BF-44F6-8AD4-09904C075139}"/>
              </a:ext>
            </a:extLst>
          </p:cNvPr>
          <p:cNvGrpSpPr/>
          <p:nvPr/>
        </p:nvGrpSpPr>
        <p:grpSpPr>
          <a:xfrm>
            <a:off x="1180808" y="1335413"/>
            <a:ext cx="5478420" cy="3668811"/>
            <a:chOff x="2297700" y="1448384"/>
            <a:chExt cx="6600752" cy="4274244"/>
          </a:xfrm>
        </p:grpSpPr>
        <p:sp>
          <p:nvSpPr>
            <p:cNvPr id="6" name="TextBox 5">
              <a:extLst>
                <a:ext uri="{FF2B5EF4-FFF2-40B4-BE49-F238E27FC236}">
                  <a16:creationId xmlns:a16="http://schemas.microsoft.com/office/drawing/2014/main" id="{9A2CC42A-A27B-4A7E-8FDF-9CDB8106D16F}"/>
                </a:ext>
              </a:extLst>
            </p:cNvPr>
            <p:cNvSpPr txBox="1"/>
            <p:nvPr/>
          </p:nvSpPr>
          <p:spPr>
            <a:xfrm>
              <a:off x="2297700" y="5480596"/>
              <a:ext cx="5600700" cy="242032"/>
            </a:xfrm>
            <a:prstGeom prst="rect">
              <a:avLst/>
            </a:prstGeom>
            <a:noFill/>
          </p:spPr>
          <p:txBody>
            <a:bodyPr wrap="square" rtlCol="0">
              <a:spAutoFit/>
            </a:bodyPr>
            <a:lstStyle/>
            <a:p>
              <a:pPr defTabSz="685800"/>
              <a:r>
                <a:rPr lang="en-US" sz="750" dirty="0">
                  <a:solidFill>
                    <a:srgbClr val="161C8E"/>
                  </a:solidFill>
                  <a:latin typeface="Roboto" panose="02000000000000000000" pitchFamily="2" charset="0"/>
                </a:rPr>
                <a:t>Source: Stockholm Environmental Institute for the Coalition for Urban Transitions, 2019</a:t>
              </a:r>
            </a:p>
          </p:txBody>
        </p:sp>
        <p:pic>
          <p:nvPicPr>
            <p:cNvPr id="7" name="Content Placeholder 3">
              <a:extLst>
                <a:ext uri="{FF2B5EF4-FFF2-40B4-BE49-F238E27FC236}">
                  <a16:creationId xmlns:a16="http://schemas.microsoft.com/office/drawing/2014/main" id="{C7CE8D11-37DF-4787-A788-A683BEDBEA4A}"/>
                </a:ext>
              </a:extLst>
            </p:cNvPr>
            <p:cNvPicPr>
              <a:picLocks noChangeAspect="1"/>
            </p:cNvPicPr>
            <p:nvPr/>
          </p:nvPicPr>
          <p:blipFill>
            <a:blip r:embed="rId3"/>
            <a:stretch>
              <a:fillRect/>
            </a:stretch>
          </p:blipFill>
          <p:spPr>
            <a:xfrm>
              <a:off x="2297700" y="1448384"/>
              <a:ext cx="6600752" cy="3785525"/>
            </a:xfrm>
            <a:prstGeom prst="rect">
              <a:avLst/>
            </a:prstGeom>
          </p:spPr>
        </p:pic>
      </p:grpSp>
      <p:sp>
        <p:nvSpPr>
          <p:cNvPr id="3" name="Rectangle 2">
            <a:extLst>
              <a:ext uri="{FF2B5EF4-FFF2-40B4-BE49-F238E27FC236}">
                <a16:creationId xmlns:a16="http://schemas.microsoft.com/office/drawing/2014/main" id="{ADB5CF53-3EDC-E04F-AE42-5D3A9A369431}"/>
              </a:ext>
            </a:extLst>
          </p:cNvPr>
          <p:cNvSpPr/>
          <p:nvPr/>
        </p:nvSpPr>
        <p:spPr>
          <a:xfrm>
            <a:off x="6659228" y="1123668"/>
            <a:ext cx="2484772" cy="2800767"/>
          </a:xfrm>
          <a:prstGeom prst="rect">
            <a:avLst/>
          </a:prstGeom>
        </p:spPr>
        <p:txBody>
          <a:bodyPr wrap="square">
            <a:spAutoFit/>
          </a:bodyPr>
          <a:lstStyle/>
          <a:p>
            <a:r>
              <a:rPr lang="en-GB" sz="16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Local governments cannot drive a green recovery alone: </a:t>
            </a:r>
            <a:endParaRPr lang="en-GB" sz="1600" dirty="0">
              <a:latin typeface="Georgia" panose="02040502050405020303" pitchFamily="18" charset="0"/>
              <a:ea typeface="Times New Roman" panose="02020603050405020304" pitchFamily="18" charset="0"/>
              <a:cs typeface="Times New Roman" panose="02020603050405020304" pitchFamily="18" charset="0"/>
            </a:endParaRPr>
          </a:p>
          <a:p>
            <a:pPr marL="342900" lvl="0" indent="-342900">
              <a:buClr>
                <a:schemeClr val="tx2"/>
              </a:buClr>
              <a:buFont typeface="Arial" panose="020B0604020202020204" pitchFamily="34" charset="0"/>
              <a:buChar char="•"/>
            </a:pPr>
            <a:r>
              <a:rPr lang="en-GB" sz="16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Finances under severe strain </a:t>
            </a:r>
            <a:endParaRPr lang="en-GB" sz="1600" dirty="0">
              <a:latin typeface="Georgia" panose="02040502050405020303" pitchFamily="18" charset="0"/>
              <a:ea typeface="Times New Roman" panose="02020603050405020304" pitchFamily="18" charset="0"/>
              <a:cs typeface="Times New Roman" panose="02020603050405020304" pitchFamily="18" charset="0"/>
            </a:endParaRPr>
          </a:p>
          <a:p>
            <a:pPr marL="342900" lvl="0" indent="-342900">
              <a:buClr>
                <a:schemeClr val="tx2"/>
              </a:buClr>
              <a:buFont typeface="Arial" panose="020B0604020202020204" pitchFamily="34" charset="0"/>
              <a:buChar char="•"/>
            </a:pPr>
            <a:r>
              <a:rPr lang="en-GB" sz="16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Strong reliance on national transfers </a:t>
            </a:r>
            <a:endParaRPr lang="en-GB" sz="1600" dirty="0">
              <a:latin typeface="Georgia" panose="02040502050405020303" pitchFamily="18" charset="0"/>
              <a:ea typeface="Times New Roman" panose="02020603050405020304" pitchFamily="18" charset="0"/>
              <a:cs typeface="Times New Roman" panose="02020603050405020304" pitchFamily="18" charset="0"/>
            </a:endParaRPr>
          </a:p>
          <a:p>
            <a:pPr marL="342900" lvl="0" indent="-342900">
              <a:buClr>
                <a:schemeClr val="tx2"/>
              </a:buClr>
              <a:buFont typeface="Arial" panose="020B0604020202020204" pitchFamily="34" charset="0"/>
              <a:buChar char="•"/>
            </a:pPr>
            <a:r>
              <a:rPr lang="en-GB" sz="16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Many policies enabling investments in cities set at the national level </a:t>
            </a:r>
            <a:endParaRPr lang="en-GB" sz="1600" dirty="0">
              <a:latin typeface="Georgia" panose="020405020504050203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386993"/>
      </p:ext>
    </p:extLst>
  </p:cSld>
  <p:clrMapOvr>
    <a:masterClrMapping/>
  </p:clrMapOvr>
</p:sld>
</file>

<file path=ppt/theme/theme1.xml><?xml version="1.0" encoding="utf-8"?>
<a:theme xmlns:a="http://schemas.openxmlformats.org/drawingml/2006/main" name="CUT Theme slide (white bg)">
  <a:themeElements>
    <a:clrScheme name="CUT – Theme">
      <a:dk1>
        <a:srgbClr val="000000"/>
      </a:dk1>
      <a:lt1>
        <a:srgbClr val="FFFFFF"/>
      </a:lt1>
      <a:dk2>
        <a:srgbClr val="171C8F"/>
      </a:dk2>
      <a:lt2>
        <a:srgbClr val="FF8F1C"/>
      </a:lt2>
      <a:accent1>
        <a:srgbClr val="71CC98"/>
      </a:accent1>
      <a:accent2>
        <a:srgbClr val="007367"/>
      </a:accent2>
      <a:accent3>
        <a:srgbClr val="FB637E"/>
      </a:accent3>
      <a:accent4>
        <a:srgbClr val="910048"/>
      </a:accent4>
      <a:accent5>
        <a:srgbClr val="89ABE3"/>
      </a:accent5>
      <a:accent6>
        <a:srgbClr val="3F4444"/>
      </a:accent6>
      <a:hlink>
        <a:srgbClr val="171C8F"/>
      </a:hlink>
      <a:folHlink>
        <a:srgbClr val="B2B3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 Theme slide (white bg + line)">
  <a:themeElements>
    <a:clrScheme name="CUT – Theme">
      <a:dk1>
        <a:srgbClr val="000000"/>
      </a:dk1>
      <a:lt1>
        <a:srgbClr val="FFFFFF"/>
      </a:lt1>
      <a:dk2>
        <a:srgbClr val="171C8F"/>
      </a:dk2>
      <a:lt2>
        <a:srgbClr val="FF8F1C"/>
      </a:lt2>
      <a:accent1>
        <a:srgbClr val="71CC98"/>
      </a:accent1>
      <a:accent2>
        <a:srgbClr val="007367"/>
      </a:accent2>
      <a:accent3>
        <a:srgbClr val="FB637E"/>
      </a:accent3>
      <a:accent4>
        <a:srgbClr val="910048"/>
      </a:accent4>
      <a:accent5>
        <a:srgbClr val="89ABE3"/>
      </a:accent5>
      <a:accent6>
        <a:srgbClr val="3F4444"/>
      </a:accent6>
      <a:hlink>
        <a:srgbClr val="171C8F"/>
      </a:hlink>
      <a:folHlink>
        <a:srgbClr val="B2B3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C4412EFAFA174FA3A38D6BF5B161E2" ma:contentTypeVersion="14" ma:contentTypeDescription="Create a new document." ma:contentTypeScope="" ma:versionID="09b97fab9e2ff26d486665bb2305f9c7">
  <xsd:schema xmlns:xsd="http://www.w3.org/2001/XMLSchema" xmlns:xs="http://www.w3.org/2001/XMLSchema" xmlns:p="http://schemas.microsoft.com/office/2006/metadata/properties" xmlns:ns3="9c174962-ae11-43d0-a8ed-b720bef1478e" targetNamespace="http://schemas.microsoft.com/office/2006/metadata/properties" ma:root="true" ma:fieldsID="f22840dd6bc04a818f1ee11246cb0d37" ns3:_="">
    <xsd:import namespace="9c174962-ae11-43d0-a8ed-b720bef1478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174962-ae11-43d0-a8ed-b720bef147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igrationWizId" ma:index="17" nillable="true" ma:displayName="MigrationWizId" ma:internalName="MigrationWizId">
      <xsd:simpleType>
        <xsd:restriction base="dms:Text"/>
      </xsd:simpleType>
    </xsd:element>
    <xsd:element name="MigrationWizIdPermissions" ma:index="18" nillable="true" ma:displayName="MigrationWizIdPermissions" ma:internalName="MigrationWizIdPermissions">
      <xsd:simpleType>
        <xsd:restriction base="dms:Text"/>
      </xsd:simpleType>
    </xsd:element>
    <xsd:element name="MigrationWizIdPermissionLevels" ma:index="19" nillable="true" ma:displayName="MigrationWizIdPermissionLevels" ma:internalName="MigrationWizIdPermissionLevels">
      <xsd:simpleType>
        <xsd:restriction base="dms:Text"/>
      </xsd:simpleType>
    </xsd:element>
    <xsd:element name="MigrationWizIdDocumentLibraryPermissions" ma:index="20" nillable="true" ma:displayName="MigrationWizIdDocumentLibraryPermissions" ma:internalName="MigrationWizIdDocumentLibraryPermissions">
      <xsd:simpleType>
        <xsd:restriction base="dms:Text"/>
      </xsd:simpleType>
    </xsd:element>
    <xsd:element name="MigrationWizIdSecurityGroups" ma:index="21" nillable="true" ma:displayName="MigrationWizIdSecurityGroups" ma:internalName="MigrationWizIdSecurityGroup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igrationWizIdPermissions xmlns="9c174962-ae11-43d0-a8ed-b720bef1478e" xsi:nil="true"/>
    <MigrationWizIdPermissionLevels xmlns="9c174962-ae11-43d0-a8ed-b720bef1478e" xsi:nil="true"/>
    <MigrationWizId xmlns="9c174962-ae11-43d0-a8ed-b720bef1478e" xsi:nil="true"/>
    <MigrationWizIdDocumentLibraryPermissions xmlns="9c174962-ae11-43d0-a8ed-b720bef1478e" xsi:nil="true"/>
    <MigrationWizIdSecurityGroups xmlns="9c174962-ae11-43d0-a8ed-b720bef1478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F12C1C-3755-4710-AAF1-F42F82716B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174962-ae11-43d0-a8ed-b720bef147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7F744C-6B5F-41B7-A4CB-EE6DF30219C5}">
  <ds:schemaRefs>
    <ds:schemaRef ds:uri="9c174962-ae11-43d0-a8ed-b720bef1478e"/>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purl.org/dc/elements/1.1/"/>
    <ds:schemaRef ds:uri="http://purl.org/dc/terms/"/>
  </ds:schemaRefs>
</ds:datastoreItem>
</file>

<file path=customXml/itemProps3.xml><?xml version="1.0" encoding="utf-8"?>
<ds:datastoreItem xmlns:ds="http://schemas.openxmlformats.org/officeDocument/2006/customXml" ds:itemID="{E15E3677-C727-47C7-95C1-F0DCDB8D6A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392</TotalTime>
  <Words>1620</Words>
  <Application>Microsoft Macintosh PowerPoint</Application>
  <PresentationFormat>On-screen Show (16:9)</PresentationFormat>
  <Paragraphs>150</Paragraphs>
  <Slides>15</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Roboto Condensed</vt:lpstr>
      <vt:lpstr>Wingdings</vt:lpstr>
      <vt:lpstr>Arial</vt:lpstr>
      <vt:lpstr>Roboto</vt:lpstr>
      <vt:lpstr>Georgia</vt:lpstr>
      <vt:lpstr>GoodPro</vt:lpstr>
      <vt:lpstr>Calibri</vt:lpstr>
      <vt:lpstr>CUT Theme slide (white bg)</vt:lpstr>
      <vt:lpstr>CUT Theme slide (white bg + line)</vt:lpstr>
      <vt:lpstr>THE ECONOMIC CASE FOR GREENING THE GLOBAL RECOVERY THROUGH CITIES</vt:lpstr>
      <vt:lpstr>Our Coalition</vt:lpstr>
      <vt:lpstr>We build the political commitment for a compact, connected, clean and resilient model of urban development  </vt:lpstr>
      <vt:lpstr>When cities prosper, so do countries</vt:lpstr>
      <vt:lpstr>Cities are at the epicenter of the  COVID-19 crisis</vt:lpstr>
      <vt:lpstr>Cities as a core solution to the COVID-19 economic and health crises</vt:lpstr>
      <vt:lpstr>Investments in cities offer some of the highest potential to unleash economic activity and increase health outcomes</vt:lpstr>
      <vt:lpstr>Yet only a fraction of stimulus so far has been directed towards green city measures  </vt:lpstr>
      <vt:lpstr>National governments have unique and crucial roles to play in driving a green urban recovery</vt:lpstr>
      <vt:lpstr>PowerPoint Presentation</vt:lpstr>
      <vt:lpstr>Create millions of jobs through a green urban recovery</vt:lpstr>
      <vt:lpstr>Green construction and retrofits </vt:lpstr>
      <vt:lpstr>Clean mobility</vt:lpstr>
      <vt:lpstr>Nature-based solutions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Economic Case for Greening the Global Recovery through Cities</dc:title>
  <dc:creator>Freya Stanley-Price</dc:creator>
  <cp:lastModifiedBy>Freya Stanley-Price</cp:lastModifiedBy>
  <cp:revision>48</cp:revision>
  <dcterms:created xsi:type="dcterms:W3CDTF">2020-09-12T23:07:58Z</dcterms:created>
  <dcterms:modified xsi:type="dcterms:W3CDTF">2020-09-16T15:29:27Z</dcterms:modified>
</cp:coreProperties>
</file>