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8" r:id="rId4"/>
  </p:sldMasterIdLst>
  <p:notesMasterIdLst>
    <p:notesMasterId r:id="rId18"/>
  </p:notesMasterIdLst>
  <p:handoutMasterIdLst>
    <p:handoutMasterId r:id="rId19"/>
  </p:handoutMasterIdLst>
  <p:sldIdLst>
    <p:sldId id="835" r:id="rId5"/>
    <p:sldId id="837" r:id="rId6"/>
    <p:sldId id="870" r:id="rId7"/>
    <p:sldId id="840" r:id="rId8"/>
    <p:sldId id="789" r:id="rId9"/>
    <p:sldId id="812" r:id="rId10"/>
    <p:sldId id="798" r:id="rId11"/>
    <p:sldId id="272" r:id="rId12"/>
    <p:sldId id="762" r:id="rId13"/>
    <p:sldId id="832" r:id="rId14"/>
    <p:sldId id="813" r:id="rId15"/>
    <p:sldId id="869" r:id="rId16"/>
    <p:sldId id="874" r:id="rId17"/>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Georgia" panose="02040502050405020303" pitchFamily="18" charset="0"/>
      <p:regular r:id="rId24"/>
      <p:bold r:id="rId25"/>
      <p:italic r:id="rId26"/>
      <p:boldItalic r:id="rId27"/>
    </p:embeddedFont>
    <p:embeddedFont>
      <p:font typeface="GoodPro" panose="020B0504020101020102"/>
      <p:regular r:id="rId28"/>
    </p:embeddedFont>
    <p:embeddedFont>
      <p:font typeface="Roboto" panose="02000000000000000000" pitchFamily="2" charset="0"/>
      <p:regular r:id="rId29"/>
      <p:bold r:id="rId30"/>
      <p:italic r:id="rId31"/>
      <p:boldItalic r:id="rId32"/>
    </p:embeddedFont>
    <p:embeddedFont>
      <p:font typeface="Roboto Condensed" panose="02000000000000000000" pitchFamily="2" charset="0"/>
      <p:regular r:id="rId33"/>
      <p:bold r:id="rId34"/>
      <p:italic r:id="rId35"/>
      <p:boldItalic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ya Stanley-Price" initials="FSP" lastIdx="8" clrIdx="0">
    <p:extLst>
      <p:ext uri="{19B8F6BF-5375-455C-9EA6-DF929625EA0E}">
        <p15:presenceInfo xmlns:p15="http://schemas.microsoft.com/office/powerpoint/2012/main" userId="S::freya.stanley-price@urbantransitions.global::f7a9b508-08a9-4df4-93ad-70050e84605f" providerId="AD"/>
      </p:ext>
    </p:extLst>
  </p:cmAuthor>
  <p:cmAuthor id="2" name="Alfredo Redondo" initials="AR" lastIdx="3" clrIdx="1">
    <p:extLst>
      <p:ext uri="{19B8F6BF-5375-455C-9EA6-DF929625EA0E}">
        <p15:presenceInfo xmlns:p15="http://schemas.microsoft.com/office/powerpoint/2012/main" userId="S::alfredo.redondo@urbantransitions.global::162463f5-2b1c-4418-b213-6a97d379dd1e" providerId="AD"/>
      </p:ext>
    </p:extLst>
  </p:cmAuthor>
  <p:cmAuthor id="3" name="Nick Godfrey" initials="NG" lastIdx="3" clrIdx="2">
    <p:extLst>
      <p:ext uri="{19B8F6BF-5375-455C-9EA6-DF929625EA0E}">
        <p15:presenceInfo xmlns:p15="http://schemas.microsoft.com/office/powerpoint/2012/main" userId="S::nick.godfrey@urbantransitions.global::0adabd0c-ca58-4f58-b893-6ed33974fd8c" providerId="AD"/>
      </p:ext>
    </p:extLst>
  </p:cmAuthor>
  <p:cmAuthor id="4" name="Shiyong Qiu" initials="SQ" lastIdx="8" clrIdx="3">
    <p:extLst>
      <p:ext uri="{19B8F6BF-5375-455C-9EA6-DF929625EA0E}">
        <p15:presenceInfo xmlns:p15="http://schemas.microsoft.com/office/powerpoint/2012/main" userId="S::shiyong.qiu@wri.org::98245610-4137-48f3-b8cd-2589630d5f17" providerId="AD"/>
      </p:ext>
    </p:extLst>
  </p:cmAuthor>
  <p:cmAuthor id="5" name="Shicheng Wang" initials="SW" lastIdx="12" clrIdx="4">
    <p:extLst>
      <p:ext uri="{19B8F6BF-5375-455C-9EA6-DF929625EA0E}">
        <p15:presenceInfo xmlns:p15="http://schemas.microsoft.com/office/powerpoint/2012/main" userId="Shicheng W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1C8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09C2DE-5052-FC4F-B6A3-D253866E95D8}" v="15" dt="2021-11-12T16:50:12.9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25"/>
    <p:restoredTop sz="90205"/>
  </p:normalViewPr>
  <p:slideViewPr>
    <p:cSldViewPr snapToGrid="0" snapToObjects="1">
      <p:cViewPr varScale="1">
        <p:scale>
          <a:sx n="109" d="100"/>
          <a:sy n="109" d="100"/>
        </p:scale>
        <p:origin x="648" y="176"/>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7.fntdata"/><Relationship Id="rId39" Type="http://schemas.openxmlformats.org/officeDocument/2006/relationships/viewProps" Target="viewProps.xml"/><Relationship Id="rId21" Type="http://schemas.openxmlformats.org/officeDocument/2006/relationships/font" Target="fonts/font2.fntdata"/><Relationship Id="rId34" Type="http://schemas.openxmlformats.org/officeDocument/2006/relationships/font" Target="fonts/font15.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6.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Vitello" userId="ae07e122-5fd4-4490-a4c2-d5ae1d1b5ac3" providerId="ADAL" clId="{2309C2DE-5052-FC4F-B6A3-D253866E95D8}"/>
    <pc:docChg chg="undo custSel addSld delSld modSld">
      <pc:chgData name="Sophia Vitello" userId="ae07e122-5fd4-4490-a4c2-d5ae1d1b5ac3" providerId="ADAL" clId="{2309C2DE-5052-FC4F-B6A3-D253866E95D8}" dt="2021-11-12T16:50:39.518" v="583" actId="20577"/>
      <pc:docMkLst>
        <pc:docMk/>
      </pc:docMkLst>
      <pc:sldChg chg="modSp mod">
        <pc:chgData name="Sophia Vitello" userId="ae07e122-5fd4-4490-a4c2-d5ae1d1b5ac3" providerId="ADAL" clId="{2309C2DE-5052-FC4F-B6A3-D253866E95D8}" dt="2021-11-10T15:48:42.615" v="160" actId="20577"/>
        <pc:sldMkLst>
          <pc:docMk/>
          <pc:sldMk cId="3307600048" sldId="272"/>
        </pc:sldMkLst>
        <pc:spChg chg="mod">
          <ac:chgData name="Sophia Vitello" userId="ae07e122-5fd4-4490-a4c2-d5ae1d1b5ac3" providerId="ADAL" clId="{2309C2DE-5052-FC4F-B6A3-D253866E95D8}" dt="2021-11-10T15:48:16.205" v="155" actId="1035"/>
          <ac:spMkLst>
            <pc:docMk/>
            <pc:sldMk cId="3307600048" sldId="272"/>
            <ac:spMk id="5" creationId="{D54D3C27-0DC4-AD41-B1DC-DCAC4E41D726}"/>
          </ac:spMkLst>
        </pc:spChg>
        <pc:spChg chg="mod">
          <ac:chgData name="Sophia Vitello" userId="ae07e122-5fd4-4490-a4c2-d5ae1d1b5ac3" providerId="ADAL" clId="{2309C2DE-5052-FC4F-B6A3-D253866E95D8}" dt="2021-11-10T15:48:42.615" v="160" actId="20577"/>
          <ac:spMkLst>
            <pc:docMk/>
            <pc:sldMk cId="3307600048" sldId="272"/>
            <ac:spMk id="8" creationId="{84AB0E68-1CC7-9040-AC2B-C2AF4549191A}"/>
          </ac:spMkLst>
        </pc:spChg>
      </pc:sldChg>
      <pc:sldChg chg="addSp delSp modSp mod">
        <pc:chgData name="Sophia Vitello" userId="ae07e122-5fd4-4490-a4c2-d5ae1d1b5ac3" providerId="ADAL" clId="{2309C2DE-5052-FC4F-B6A3-D253866E95D8}" dt="2021-11-10T15:58:31.515" v="283" actId="14100"/>
        <pc:sldMkLst>
          <pc:docMk/>
          <pc:sldMk cId="457407078" sldId="762"/>
        </pc:sldMkLst>
        <pc:spChg chg="mod">
          <ac:chgData name="Sophia Vitello" userId="ae07e122-5fd4-4490-a4c2-d5ae1d1b5ac3" providerId="ADAL" clId="{2309C2DE-5052-FC4F-B6A3-D253866E95D8}" dt="2021-11-10T15:58:31.515" v="283" actId="14100"/>
          <ac:spMkLst>
            <pc:docMk/>
            <pc:sldMk cId="457407078" sldId="762"/>
            <ac:spMk id="6" creationId="{DE9FC10D-9404-724C-8910-D2F477B20D64}"/>
          </ac:spMkLst>
        </pc:spChg>
        <pc:spChg chg="add mod">
          <ac:chgData name="Sophia Vitello" userId="ae07e122-5fd4-4490-a4c2-d5ae1d1b5ac3" providerId="ADAL" clId="{2309C2DE-5052-FC4F-B6A3-D253866E95D8}" dt="2021-11-10T15:58:19.930" v="281" actId="1076"/>
          <ac:spMkLst>
            <pc:docMk/>
            <pc:sldMk cId="457407078" sldId="762"/>
            <ac:spMk id="7" creationId="{F21050CC-2037-3740-A5EF-1520FCDFBE9D}"/>
          </ac:spMkLst>
        </pc:spChg>
        <pc:spChg chg="mod">
          <ac:chgData name="Sophia Vitello" userId="ae07e122-5fd4-4490-a4c2-d5ae1d1b5ac3" providerId="ADAL" clId="{2309C2DE-5052-FC4F-B6A3-D253866E95D8}" dt="2021-11-10T15:58:28.213" v="282" actId="1076"/>
          <ac:spMkLst>
            <pc:docMk/>
            <pc:sldMk cId="457407078" sldId="762"/>
            <ac:spMk id="10" creationId="{739107AA-5BBF-6D45-9B35-96E9B4786E1A}"/>
          </ac:spMkLst>
        </pc:spChg>
        <pc:spChg chg="add del mod">
          <ac:chgData name="Sophia Vitello" userId="ae07e122-5fd4-4490-a4c2-d5ae1d1b5ac3" providerId="ADAL" clId="{2309C2DE-5052-FC4F-B6A3-D253866E95D8}" dt="2021-11-10T15:57:05.812" v="262" actId="478"/>
          <ac:spMkLst>
            <pc:docMk/>
            <pc:sldMk cId="457407078" sldId="762"/>
            <ac:spMk id="11" creationId="{E0CAA7E6-D767-D84B-B2F2-BB9DDE512307}"/>
          </ac:spMkLst>
        </pc:spChg>
        <pc:picChg chg="add mod">
          <ac:chgData name="Sophia Vitello" userId="ae07e122-5fd4-4490-a4c2-d5ae1d1b5ac3" providerId="ADAL" clId="{2309C2DE-5052-FC4F-B6A3-D253866E95D8}" dt="2021-11-10T15:58:09.168" v="279" actId="1076"/>
          <ac:picMkLst>
            <pc:docMk/>
            <pc:sldMk cId="457407078" sldId="762"/>
            <ac:picMk id="5" creationId="{EE9B9B67-DE9C-A54D-B637-A819E7E5B06D}"/>
          </ac:picMkLst>
        </pc:picChg>
        <pc:picChg chg="del">
          <ac:chgData name="Sophia Vitello" userId="ae07e122-5fd4-4490-a4c2-d5ae1d1b5ac3" providerId="ADAL" clId="{2309C2DE-5052-FC4F-B6A3-D253866E95D8}" dt="2021-11-10T15:56:04.205" v="249" actId="478"/>
          <ac:picMkLst>
            <pc:docMk/>
            <pc:sldMk cId="457407078" sldId="762"/>
            <ac:picMk id="8" creationId="{F828C493-83C6-43FC-B864-D4CC6DDFDAB9}"/>
          </ac:picMkLst>
        </pc:picChg>
      </pc:sldChg>
      <pc:sldChg chg="modSp mod">
        <pc:chgData name="Sophia Vitello" userId="ae07e122-5fd4-4490-a4c2-d5ae1d1b5ac3" providerId="ADAL" clId="{2309C2DE-5052-FC4F-B6A3-D253866E95D8}" dt="2021-11-10T15:55:26.196" v="238" actId="1076"/>
        <pc:sldMkLst>
          <pc:docMk/>
          <pc:sldMk cId="1422837003" sldId="798"/>
        </pc:sldMkLst>
        <pc:spChg chg="mod">
          <ac:chgData name="Sophia Vitello" userId="ae07e122-5fd4-4490-a4c2-d5ae1d1b5ac3" providerId="ADAL" clId="{2309C2DE-5052-FC4F-B6A3-D253866E95D8}" dt="2021-11-10T15:46:55.591" v="143" actId="207"/>
          <ac:spMkLst>
            <pc:docMk/>
            <pc:sldMk cId="1422837003" sldId="798"/>
            <ac:spMk id="2" creationId="{74A9F943-094E-DB4B-905C-3D569B7BDC35}"/>
          </ac:spMkLst>
        </pc:spChg>
        <pc:spChg chg="mod">
          <ac:chgData name="Sophia Vitello" userId="ae07e122-5fd4-4490-a4c2-d5ae1d1b5ac3" providerId="ADAL" clId="{2309C2DE-5052-FC4F-B6A3-D253866E95D8}" dt="2021-11-10T15:55:26.196" v="238" actId="1076"/>
          <ac:spMkLst>
            <pc:docMk/>
            <pc:sldMk cId="1422837003" sldId="798"/>
            <ac:spMk id="6" creationId="{1606D666-27DF-B04E-819A-909FA04FE097}"/>
          </ac:spMkLst>
        </pc:spChg>
        <pc:spChg chg="mod">
          <ac:chgData name="Sophia Vitello" userId="ae07e122-5fd4-4490-a4c2-d5ae1d1b5ac3" providerId="ADAL" clId="{2309C2DE-5052-FC4F-B6A3-D253866E95D8}" dt="2021-11-10T15:47:09.272" v="145" actId="1076"/>
          <ac:spMkLst>
            <pc:docMk/>
            <pc:sldMk cId="1422837003" sldId="798"/>
            <ac:spMk id="8" creationId="{97EF1D5F-C6D2-D946-AA17-D9AA52552860}"/>
          </ac:spMkLst>
        </pc:spChg>
        <pc:picChg chg="mod">
          <ac:chgData name="Sophia Vitello" userId="ae07e122-5fd4-4490-a4c2-d5ae1d1b5ac3" providerId="ADAL" clId="{2309C2DE-5052-FC4F-B6A3-D253866E95D8}" dt="2021-11-10T15:47:16.178" v="146" actId="1076"/>
          <ac:picMkLst>
            <pc:docMk/>
            <pc:sldMk cId="1422837003" sldId="798"/>
            <ac:picMk id="9" creationId="{A75488C5-12AC-4384-9F7C-20F3EF80B9AF}"/>
          </ac:picMkLst>
        </pc:picChg>
      </pc:sldChg>
      <pc:sldChg chg="addSp delSp modSp mod">
        <pc:chgData name="Sophia Vitello" userId="ae07e122-5fd4-4490-a4c2-d5ae1d1b5ac3" providerId="ADAL" clId="{2309C2DE-5052-FC4F-B6A3-D253866E95D8}" dt="2021-11-10T15:46:29.482" v="139" actId="122"/>
        <pc:sldMkLst>
          <pc:docMk/>
          <pc:sldMk cId="218048611" sldId="812"/>
        </pc:sldMkLst>
        <pc:spChg chg="mod">
          <ac:chgData name="Sophia Vitello" userId="ae07e122-5fd4-4490-a4c2-d5ae1d1b5ac3" providerId="ADAL" clId="{2309C2DE-5052-FC4F-B6A3-D253866E95D8}" dt="2021-11-10T15:46:22.885" v="137" actId="122"/>
          <ac:spMkLst>
            <pc:docMk/>
            <pc:sldMk cId="218048611" sldId="812"/>
            <ac:spMk id="6" creationId="{8852A7E5-C6CA-46B5-AC63-C51A9296CC2F}"/>
          </ac:spMkLst>
        </pc:spChg>
        <pc:spChg chg="mod">
          <ac:chgData name="Sophia Vitello" userId="ae07e122-5fd4-4490-a4c2-d5ae1d1b5ac3" providerId="ADAL" clId="{2309C2DE-5052-FC4F-B6A3-D253866E95D8}" dt="2021-11-10T15:46:29.482" v="139" actId="122"/>
          <ac:spMkLst>
            <pc:docMk/>
            <pc:sldMk cId="218048611" sldId="812"/>
            <ac:spMk id="9" creationId="{4D9ACE11-16DE-47CC-887F-70B984E3265D}"/>
          </ac:spMkLst>
        </pc:spChg>
        <pc:picChg chg="add mod">
          <ac:chgData name="Sophia Vitello" userId="ae07e122-5fd4-4490-a4c2-d5ae1d1b5ac3" providerId="ADAL" clId="{2309C2DE-5052-FC4F-B6A3-D253866E95D8}" dt="2021-11-10T15:46:12.008" v="133" actId="1076"/>
          <ac:picMkLst>
            <pc:docMk/>
            <pc:sldMk cId="218048611" sldId="812"/>
            <ac:picMk id="4" creationId="{9E51AB8E-0C2D-0B43-8CAD-18325748CAED}"/>
          </ac:picMkLst>
        </pc:picChg>
        <pc:picChg chg="del">
          <ac:chgData name="Sophia Vitello" userId="ae07e122-5fd4-4490-a4c2-d5ae1d1b5ac3" providerId="ADAL" clId="{2309C2DE-5052-FC4F-B6A3-D253866E95D8}" dt="2021-11-10T15:45:53.179" v="127" actId="478"/>
          <ac:picMkLst>
            <pc:docMk/>
            <pc:sldMk cId="218048611" sldId="812"/>
            <ac:picMk id="7" creationId="{060F0153-591C-4667-8BAC-E7A156A2011E}"/>
          </ac:picMkLst>
        </pc:picChg>
      </pc:sldChg>
      <pc:sldChg chg="modSp mod modNotesTx">
        <pc:chgData name="Sophia Vitello" userId="ae07e122-5fd4-4490-a4c2-d5ae1d1b5ac3" providerId="ADAL" clId="{2309C2DE-5052-FC4F-B6A3-D253866E95D8}" dt="2021-11-10T16:15:31.155" v="427" actId="20577"/>
        <pc:sldMkLst>
          <pc:docMk/>
          <pc:sldMk cId="41105428" sldId="813"/>
        </pc:sldMkLst>
        <pc:spChg chg="mod">
          <ac:chgData name="Sophia Vitello" userId="ae07e122-5fd4-4490-a4c2-d5ae1d1b5ac3" providerId="ADAL" clId="{2309C2DE-5052-FC4F-B6A3-D253866E95D8}" dt="2021-11-10T15:59:44.722" v="354" actId="12"/>
          <ac:spMkLst>
            <pc:docMk/>
            <pc:sldMk cId="41105428" sldId="813"/>
            <ac:spMk id="3" creationId="{F2F26A02-3AEC-40DA-BB2C-C94FBDDC8186}"/>
          </ac:spMkLst>
        </pc:spChg>
      </pc:sldChg>
      <pc:sldChg chg="modSp mod modNotesTx">
        <pc:chgData name="Sophia Vitello" userId="ae07e122-5fd4-4490-a4c2-d5ae1d1b5ac3" providerId="ADAL" clId="{2309C2DE-5052-FC4F-B6A3-D253866E95D8}" dt="2021-11-10T15:59:13.784" v="350" actId="20577"/>
        <pc:sldMkLst>
          <pc:docMk/>
          <pc:sldMk cId="3545950718" sldId="832"/>
        </pc:sldMkLst>
        <pc:spChg chg="mod">
          <ac:chgData name="Sophia Vitello" userId="ae07e122-5fd4-4490-a4c2-d5ae1d1b5ac3" providerId="ADAL" clId="{2309C2DE-5052-FC4F-B6A3-D253866E95D8}" dt="2021-11-10T15:58:50.815" v="284" actId="2711"/>
          <ac:spMkLst>
            <pc:docMk/>
            <pc:sldMk cId="3545950718" sldId="832"/>
            <ac:spMk id="20" creationId="{0EEE8E8E-B311-A546-95CD-112249D904B5}"/>
          </ac:spMkLst>
        </pc:spChg>
      </pc:sldChg>
      <pc:sldChg chg="addSp delSp modSp mod">
        <pc:chgData name="Sophia Vitello" userId="ae07e122-5fd4-4490-a4c2-d5ae1d1b5ac3" providerId="ADAL" clId="{2309C2DE-5052-FC4F-B6A3-D253866E95D8}" dt="2021-11-12T16:44:57.440" v="456" actId="20577"/>
        <pc:sldMkLst>
          <pc:docMk/>
          <pc:sldMk cId="3456013903" sldId="835"/>
        </pc:sldMkLst>
        <pc:spChg chg="mod">
          <ac:chgData name="Sophia Vitello" userId="ae07e122-5fd4-4490-a4c2-d5ae1d1b5ac3" providerId="ADAL" clId="{2309C2DE-5052-FC4F-B6A3-D253866E95D8}" dt="2021-11-12T16:44:57.440" v="456" actId="20577"/>
          <ac:spMkLst>
            <pc:docMk/>
            <pc:sldMk cId="3456013903" sldId="835"/>
            <ac:spMk id="2" creationId="{503A2E48-88C1-40FF-BC02-C20782C58745}"/>
          </ac:spMkLst>
        </pc:spChg>
        <pc:spChg chg="del">
          <ac:chgData name="Sophia Vitello" userId="ae07e122-5fd4-4490-a4c2-d5ae1d1b5ac3" providerId="ADAL" clId="{2309C2DE-5052-FC4F-B6A3-D253866E95D8}" dt="2021-11-12T16:41:36.164" v="432" actId="478"/>
          <ac:spMkLst>
            <pc:docMk/>
            <pc:sldMk cId="3456013903" sldId="835"/>
            <ac:spMk id="3" creationId="{013E98B8-A657-4C7E-8B3A-21B73766E70D}"/>
          </ac:spMkLst>
        </pc:spChg>
        <pc:spChg chg="add del mod">
          <ac:chgData name="Sophia Vitello" userId="ae07e122-5fd4-4490-a4c2-d5ae1d1b5ac3" providerId="ADAL" clId="{2309C2DE-5052-FC4F-B6A3-D253866E95D8}" dt="2021-11-12T16:42:37.776" v="440" actId="478"/>
          <ac:spMkLst>
            <pc:docMk/>
            <pc:sldMk cId="3456013903" sldId="835"/>
            <ac:spMk id="4" creationId="{A8019CB6-57BC-DC4E-9D26-A9E1CDA3A253}"/>
          </ac:spMkLst>
        </pc:spChg>
        <pc:picChg chg="add mod">
          <ac:chgData name="Sophia Vitello" userId="ae07e122-5fd4-4490-a4c2-d5ae1d1b5ac3" providerId="ADAL" clId="{2309C2DE-5052-FC4F-B6A3-D253866E95D8}" dt="2021-11-12T16:43:28.526" v="443" actId="1076"/>
          <ac:picMkLst>
            <pc:docMk/>
            <pc:sldMk cId="3456013903" sldId="835"/>
            <ac:picMk id="5" creationId="{5ABDD4FD-5932-024F-A257-A75B68E13BD9}"/>
          </ac:picMkLst>
        </pc:picChg>
      </pc:sldChg>
      <pc:sldChg chg="del">
        <pc:chgData name="Sophia Vitello" userId="ae07e122-5fd4-4490-a4c2-d5ae1d1b5ac3" providerId="ADAL" clId="{2309C2DE-5052-FC4F-B6A3-D253866E95D8}" dt="2021-11-12T16:38:47.353" v="428" actId="2696"/>
        <pc:sldMkLst>
          <pc:docMk/>
          <pc:sldMk cId="2156887205" sldId="839"/>
        </pc:sldMkLst>
      </pc:sldChg>
      <pc:sldChg chg="modSp mod modNotesTx">
        <pc:chgData name="Sophia Vitello" userId="ae07e122-5fd4-4490-a4c2-d5ae1d1b5ac3" providerId="ADAL" clId="{2309C2DE-5052-FC4F-B6A3-D253866E95D8}" dt="2021-11-10T15:44:06.093" v="124" actId="27636"/>
        <pc:sldMkLst>
          <pc:docMk/>
          <pc:sldMk cId="3087081530" sldId="840"/>
        </pc:sldMkLst>
        <pc:spChg chg="mod">
          <ac:chgData name="Sophia Vitello" userId="ae07e122-5fd4-4490-a4c2-d5ae1d1b5ac3" providerId="ADAL" clId="{2309C2DE-5052-FC4F-B6A3-D253866E95D8}" dt="2021-11-10T15:44:06.093" v="124" actId="27636"/>
          <ac:spMkLst>
            <pc:docMk/>
            <pc:sldMk cId="3087081530" sldId="840"/>
            <ac:spMk id="3" creationId="{385E42FD-E82A-6443-8D9F-CBD618146E4E}"/>
          </ac:spMkLst>
        </pc:spChg>
      </pc:sldChg>
      <pc:sldChg chg="del">
        <pc:chgData name="Sophia Vitello" userId="ae07e122-5fd4-4490-a4c2-d5ae1d1b5ac3" providerId="ADAL" clId="{2309C2DE-5052-FC4F-B6A3-D253866E95D8}" dt="2021-11-10T15:44:13.404" v="125" actId="2696"/>
        <pc:sldMkLst>
          <pc:docMk/>
          <pc:sldMk cId="1356712282" sldId="841"/>
        </pc:sldMkLst>
      </pc:sldChg>
      <pc:sldChg chg="del">
        <pc:chgData name="Sophia Vitello" userId="ae07e122-5fd4-4490-a4c2-d5ae1d1b5ac3" providerId="ADAL" clId="{2309C2DE-5052-FC4F-B6A3-D253866E95D8}" dt="2021-11-12T16:40:31.698" v="431" actId="2696"/>
        <pc:sldMkLst>
          <pc:docMk/>
          <pc:sldMk cId="547420551" sldId="843"/>
        </pc:sldMkLst>
      </pc:sldChg>
      <pc:sldChg chg="del">
        <pc:chgData name="Sophia Vitello" userId="ae07e122-5fd4-4490-a4c2-d5ae1d1b5ac3" providerId="ADAL" clId="{2309C2DE-5052-FC4F-B6A3-D253866E95D8}" dt="2021-11-12T16:39:20.710" v="429" actId="2696"/>
        <pc:sldMkLst>
          <pc:docMk/>
          <pc:sldMk cId="3054543599" sldId="845"/>
        </pc:sldMkLst>
      </pc:sldChg>
      <pc:sldChg chg="del">
        <pc:chgData name="Sophia Vitello" userId="ae07e122-5fd4-4490-a4c2-d5ae1d1b5ac3" providerId="ADAL" clId="{2309C2DE-5052-FC4F-B6A3-D253866E95D8}" dt="2021-11-12T16:39:20.710" v="429" actId="2696"/>
        <pc:sldMkLst>
          <pc:docMk/>
          <pc:sldMk cId="2605635445" sldId="847"/>
        </pc:sldMkLst>
      </pc:sldChg>
      <pc:sldChg chg="del">
        <pc:chgData name="Sophia Vitello" userId="ae07e122-5fd4-4490-a4c2-d5ae1d1b5ac3" providerId="ADAL" clId="{2309C2DE-5052-FC4F-B6A3-D253866E95D8}" dt="2021-11-12T16:39:20.710" v="429" actId="2696"/>
        <pc:sldMkLst>
          <pc:docMk/>
          <pc:sldMk cId="4150450564" sldId="848"/>
        </pc:sldMkLst>
      </pc:sldChg>
      <pc:sldChg chg="del">
        <pc:chgData name="Sophia Vitello" userId="ae07e122-5fd4-4490-a4c2-d5ae1d1b5ac3" providerId="ADAL" clId="{2309C2DE-5052-FC4F-B6A3-D253866E95D8}" dt="2021-11-12T16:39:20.710" v="429" actId="2696"/>
        <pc:sldMkLst>
          <pc:docMk/>
          <pc:sldMk cId="529018599" sldId="850"/>
        </pc:sldMkLst>
      </pc:sldChg>
      <pc:sldChg chg="del">
        <pc:chgData name="Sophia Vitello" userId="ae07e122-5fd4-4490-a4c2-d5ae1d1b5ac3" providerId="ADAL" clId="{2309C2DE-5052-FC4F-B6A3-D253866E95D8}" dt="2021-11-12T16:39:20.710" v="429" actId="2696"/>
        <pc:sldMkLst>
          <pc:docMk/>
          <pc:sldMk cId="749025250" sldId="851"/>
        </pc:sldMkLst>
      </pc:sldChg>
      <pc:sldChg chg="del">
        <pc:chgData name="Sophia Vitello" userId="ae07e122-5fd4-4490-a4c2-d5ae1d1b5ac3" providerId="ADAL" clId="{2309C2DE-5052-FC4F-B6A3-D253866E95D8}" dt="2021-11-12T16:39:20.710" v="429" actId="2696"/>
        <pc:sldMkLst>
          <pc:docMk/>
          <pc:sldMk cId="722589873" sldId="853"/>
        </pc:sldMkLst>
      </pc:sldChg>
      <pc:sldChg chg="del">
        <pc:chgData name="Sophia Vitello" userId="ae07e122-5fd4-4490-a4c2-d5ae1d1b5ac3" providerId="ADAL" clId="{2309C2DE-5052-FC4F-B6A3-D253866E95D8}" dt="2021-11-12T16:39:20.710" v="429" actId="2696"/>
        <pc:sldMkLst>
          <pc:docMk/>
          <pc:sldMk cId="2966008626" sldId="855"/>
        </pc:sldMkLst>
      </pc:sldChg>
      <pc:sldChg chg="del">
        <pc:chgData name="Sophia Vitello" userId="ae07e122-5fd4-4490-a4c2-d5ae1d1b5ac3" providerId="ADAL" clId="{2309C2DE-5052-FC4F-B6A3-D253866E95D8}" dt="2021-11-12T16:39:20.710" v="429" actId="2696"/>
        <pc:sldMkLst>
          <pc:docMk/>
          <pc:sldMk cId="1505710411" sldId="857"/>
        </pc:sldMkLst>
      </pc:sldChg>
      <pc:sldChg chg="del">
        <pc:chgData name="Sophia Vitello" userId="ae07e122-5fd4-4490-a4c2-d5ae1d1b5ac3" providerId="ADAL" clId="{2309C2DE-5052-FC4F-B6A3-D253866E95D8}" dt="2021-11-12T16:39:20.710" v="429" actId="2696"/>
        <pc:sldMkLst>
          <pc:docMk/>
          <pc:sldMk cId="3716801210" sldId="859"/>
        </pc:sldMkLst>
      </pc:sldChg>
      <pc:sldChg chg="del">
        <pc:chgData name="Sophia Vitello" userId="ae07e122-5fd4-4490-a4c2-d5ae1d1b5ac3" providerId="ADAL" clId="{2309C2DE-5052-FC4F-B6A3-D253866E95D8}" dt="2021-11-12T16:39:20.710" v="429" actId="2696"/>
        <pc:sldMkLst>
          <pc:docMk/>
          <pc:sldMk cId="146051898" sldId="865"/>
        </pc:sldMkLst>
      </pc:sldChg>
      <pc:sldChg chg="del">
        <pc:chgData name="Sophia Vitello" userId="ae07e122-5fd4-4490-a4c2-d5ae1d1b5ac3" providerId="ADAL" clId="{2309C2DE-5052-FC4F-B6A3-D253866E95D8}" dt="2021-11-12T16:39:20.710" v="429" actId="2696"/>
        <pc:sldMkLst>
          <pc:docMk/>
          <pc:sldMk cId="3783880001" sldId="866"/>
        </pc:sldMkLst>
      </pc:sldChg>
      <pc:sldChg chg="del">
        <pc:chgData name="Sophia Vitello" userId="ae07e122-5fd4-4490-a4c2-d5ae1d1b5ac3" providerId="ADAL" clId="{2309C2DE-5052-FC4F-B6A3-D253866E95D8}" dt="2021-11-12T16:39:20.710" v="429" actId="2696"/>
        <pc:sldMkLst>
          <pc:docMk/>
          <pc:sldMk cId="694428382" sldId="867"/>
        </pc:sldMkLst>
      </pc:sldChg>
      <pc:sldChg chg="del">
        <pc:chgData name="Sophia Vitello" userId="ae07e122-5fd4-4490-a4c2-d5ae1d1b5ac3" providerId="ADAL" clId="{2309C2DE-5052-FC4F-B6A3-D253866E95D8}" dt="2021-11-12T16:45:19.447" v="457" actId="2696"/>
        <pc:sldMkLst>
          <pc:docMk/>
          <pc:sldMk cId="2916799447" sldId="868"/>
        </pc:sldMkLst>
      </pc:sldChg>
      <pc:sldChg chg="modSp mod modNotesTx">
        <pc:chgData name="Sophia Vitello" userId="ae07e122-5fd4-4490-a4c2-d5ae1d1b5ac3" providerId="ADAL" clId="{2309C2DE-5052-FC4F-B6A3-D253866E95D8}" dt="2021-11-12T16:50:24.666" v="578" actId="20577"/>
        <pc:sldMkLst>
          <pc:docMk/>
          <pc:sldMk cId="961997195" sldId="869"/>
        </pc:sldMkLst>
        <pc:spChg chg="mod">
          <ac:chgData name="Sophia Vitello" userId="ae07e122-5fd4-4490-a4c2-d5ae1d1b5ac3" providerId="ADAL" clId="{2309C2DE-5052-FC4F-B6A3-D253866E95D8}" dt="2021-11-12T16:39:47.338" v="430" actId="20577"/>
          <ac:spMkLst>
            <pc:docMk/>
            <pc:sldMk cId="961997195" sldId="869"/>
            <ac:spMk id="4" creationId="{E32FC623-0D85-48A2-8559-BABDBBE55C67}"/>
          </ac:spMkLst>
        </pc:spChg>
      </pc:sldChg>
      <pc:sldChg chg="modNotesTx">
        <pc:chgData name="Sophia Vitello" userId="ae07e122-5fd4-4490-a4c2-d5ae1d1b5ac3" providerId="ADAL" clId="{2309C2DE-5052-FC4F-B6A3-D253866E95D8}" dt="2021-11-10T15:43:20.023" v="54" actId="20577"/>
        <pc:sldMkLst>
          <pc:docMk/>
          <pc:sldMk cId="3641141989" sldId="870"/>
        </pc:sldMkLst>
      </pc:sldChg>
      <pc:sldChg chg="add del">
        <pc:chgData name="Sophia Vitello" userId="ae07e122-5fd4-4490-a4c2-d5ae1d1b5ac3" providerId="ADAL" clId="{2309C2DE-5052-FC4F-B6A3-D253866E95D8}" dt="2021-11-12T16:42:14.413" v="436"/>
        <pc:sldMkLst>
          <pc:docMk/>
          <pc:sldMk cId="3519742857" sldId="871"/>
        </pc:sldMkLst>
      </pc:sldChg>
      <pc:sldChg chg="delSp modSp add del mod">
        <pc:chgData name="Sophia Vitello" userId="ae07e122-5fd4-4490-a4c2-d5ae1d1b5ac3" providerId="ADAL" clId="{2309C2DE-5052-FC4F-B6A3-D253866E95D8}" dt="2021-11-12T16:50:39.518" v="583" actId="20577"/>
        <pc:sldMkLst>
          <pc:docMk/>
          <pc:sldMk cId="1789934214" sldId="874"/>
        </pc:sldMkLst>
        <pc:spChg chg="del">
          <ac:chgData name="Sophia Vitello" userId="ae07e122-5fd4-4490-a4c2-d5ae1d1b5ac3" providerId="ADAL" clId="{2309C2DE-5052-FC4F-B6A3-D253866E95D8}" dt="2021-11-12T16:46:44.768" v="460" actId="478"/>
          <ac:spMkLst>
            <pc:docMk/>
            <pc:sldMk cId="1789934214" sldId="874"/>
            <ac:spMk id="5" creationId="{EC99DC0A-E0C4-FA4B-B22E-119AF57318F5}"/>
          </ac:spMkLst>
        </pc:spChg>
        <pc:spChg chg="mod">
          <ac:chgData name="Sophia Vitello" userId="ae07e122-5fd4-4490-a4c2-d5ae1d1b5ac3" providerId="ADAL" clId="{2309C2DE-5052-FC4F-B6A3-D253866E95D8}" dt="2021-11-12T16:46:49.542" v="461" actId="1076"/>
          <ac:spMkLst>
            <pc:docMk/>
            <pc:sldMk cId="1789934214" sldId="874"/>
            <ac:spMk id="6" creationId="{68A9F9B8-2DD9-D941-AD6E-F5C4FA3C8236}"/>
          </ac:spMkLst>
        </pc:spChg>
        <pc:spChg chg="mod">
          <ac:chgData name="Sophia Vitello" userId="ae07e122-5fd4-4490-a4c2-d5ae1d1b5ac3" providerId="ADAL" clId="{2309C2DE-5052-FC4F-B6A3-D253866E95D8}" dt="2021-11-12T16:50:39.518" v="583" actId="20577"/>
          <ac:spMkLst>
            <pc:docMk/>
            <pc:sldMk cId="1789934214" sldId="874"/>
            <ac:spMk id="15" creationId="{47C4EA38-65BF-5142-82FD-B073D01D13B8}"/>
          </ac:spMkLst>
        </pc:spChg>
        <pc:picChg chg="del">
          <ac:chgData name="Sophia Vitello" userId="ae07e122-5fd4-4490-a4c2-d5ae1d1b5ac3" providerId="ADAL" clId="{2309C2DE-5052-FC4F-B6A3-D253866E95D8}" dt="2021-11-12T16:46:42.594" v="459" actId="478"/>
          <ac:picMkLst>
            <pc:docMk/>
            <pc:sldMk cId="1789934214" sldId="874"/>
            <ac:picMk id="9" creationId="{BF41B957-B72D-544B-842E-EB2B1280F6C5}"/>
          </ac:picMkLst>
        </pc:picChg>
        <pc:picChg chg="mod">
          <ac:chgData name="Sophia Vitello" userId="ae07e122-5fd4-4490-a4c2-d5ae1d1b5ac3" providerId="ADAL" clId="{2309C2DE-5052-FC4F-B6A3-D253866E95D8}" dt="2021-11-12T16:47:09.833" v="466" actId="1076"/>
          <ac:picMkLst>
            <pc:docMk/>
            <pc:sldMk cId="1789934214" sldId="874"/>
            <ac:picMk id="10" creationId="{92E8C934-EAB4-144E-B928-13AF09242E8A}"/>
          </ac:picMkLst>
        </pc:picChg>
        <pc:picChg chg="mod">
          <ac:chgData name="Sophia Vitello" userId="ae07e122-5fd4-4490-a4c2-d5ae1d1b5ac3" providerId="ADAL" clId="{2309C2DE-5052-FC4F-B6A3-D253866E95D8}" dt="2021-11-12T16:47:12.764" v="467" actId="1076"/>
          <ac:picMkLst>
            <pc:docMk/>
            <pc:sldMk cId="1789934214" sldId="874"/>
            <ac:picMk id="11" creationId="{EA7B7CA0-D21D-A64B-8F40-AAEFF251A021}"/>
          </ac:picMkLst>
        </pc:picChg>
        <pc:picChg chg="mod">
          <ac:chgData name="Sophia Vitello" userId="ae07e122-5fd4-4490-a4c2-d5ae1d1b5ac3" providerId="ADAL" clId="{2309C2DE-5052-FC4F-B6A3-D253866E95D8}" dt="2021-11-12T16:47:02.846" v="464" actId="1076"/>
          <ac:picMkLst>
            <pc:docMk/>
            <pc:sldMk cId="1789934214" sldId="874"/>
            <ac:picMk id="12" creationId="{7FB4FD2B-6E6B-0A47-A3DE-C8665B39F111}"/>
          </ac:picMkLst>
        </pc:picChg>
      </pc:sldChg>
      <pc:sldMasterChg chg="delSldLayout">
        <pc:chgData name="Sophia Vitello" userId="ae07e122-5fd4-4490-a4c2-d5ae1d1b5ac3" providerId="ADAL" clId="{2309C2DE-5052-FC4F-B6A3-D253866E95D8}" dt="2021-11-12T16:39:20.710" v="429" actId="2696"/>
        <pc:sldMasterMkLst>
          <pc:docMk/>
          <pc:sldMasterMk cId="2862931156" sldId="2147483678"/>
        </pc:sldMasterMkLst>
        <pc:sldLayoutChg chg="del">
          <pc:chgData name="Sophia Vitello" userId="ae07e122-5fd4-4490-a4c2-d5ae1d1b5ac3" providerId="ADAL" clId="{2309C2DE-5052-FC4F-B6A3-D253866E95D8}" dt="2021-11-12T16:39:20.710" v="429" actId="2696"/>
          <pc:sldLayoutMkLst>
            <pc:docMk/>
            <pc:sldMasterMk cId="2862931156" sldId="2147483678"/>
            <pc:sldLayoutMk cId="3849888518" sldId="214748371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0CEF33-CF9B-D34D-8F7D-60A531A47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2D4F20F-B916-AC4E-8BA9-D8C037B3D0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931140-F763-8046-8036-7578AC74371F}" type="datetimeFigureOut">
              <a:rPr lang="en-GB" smtClean="0"/>
              <a:t>12/11/2021</a:t>
            </a:fld>
            <a:endParaRPr lang="en-GB"/>
          </a:p>
        </p:txBody>
      </p:sp>
      <p:sp>
        <p:nvSpPr>
          <p:cNvPr id="4" name="Footer Placeholder 3">
            <a:extLst>
              <a:ext uri="{FF2B5EF4-FFF2-40B4-BE49-F238E27FC236}">
                <a16:creationId xmlns:a16="http://schemas.microsoft.com/office/drawing/2014/main" id="{C0DA4653-1E97-CF4B-A732-4EEDAF04471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CDCA731-6389-C447-8328-06CB0A907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12137-BE5D-7B4D-96E0-1C79CD2E0B98}" type="slidenum">
              <a:rPr lang="en-GB" smtClean="0"/>
              <a:t>‹#›</a:t>
            </a:fld>
            <a:endParaRPr lang="en-GB"/>
          </a:p>
        </p:txBody>
      </p:sp>
    </p:spTree>
    <p:extLst>
      <p:ext uri="{BB962C8B-B14F-4D97-AF65-F5344CB8AC3E}">
        <p14:creationId xmlns:p14="http://schemas.microsoft.com/office/powerpoint/2010/main" val="918038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Condensed" panose="020000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Condensed" panose="02000000000000000000" pitchFamily="2" charset="0"/>
              </a:defRPr>
            </a:lvl1pPr>
          </a:lstStyle>
          <a:p>
            <a:fld id="{F33C0B8E-F1B3-F84A-8130-EE6BC23531DF}" type="datetimeFigureOut">
              <a:rPr lang="en-US" smtClean="0"/>
              <a:pPr/>
              <a:t>11/12/21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Condensed" panose="020000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Condensed" panose="02000000000000000000" pitchFamily="2" charset="0"/>
              </a:defRPr>
            </a:lvl1pPr>
          </a:lstStyle>
          <a:p>
            <a:fld id="{2DC8DB7A-5B69-F24F-AB37-48E0D193E52C}" type="slidenum">
              <a:rPr lang="en-US" smtClean="0"/>
              <a:pPr/>
              <a:t>‹#›</a:t>
            </a:fld>
            <a:endParaRPr lang="en-US"/>
          </a:p>
        </p:txBody>
      </p:sp>
    </p:spTree>
    <p:extLst>
      <p:ext uri="{BB962C8B-B14F-4D97-AF65-F5344CB8AC3E}">
        <p14:creationId xmlns:p14="http://schemas.microsoft.com/office/powerpoint/2010/main" val="4210227714"/>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Condensed" panose="02000000000000000000" pitchFamily="2" charset="0"/>
        <a:ea typeface="+mn-ea"/>
        <a:cs typeface="+mn-cs"/>
      </a:defRPr>
    </a:lvl1pPr>
    <a:lvl2pPr marL="342900" algn="l" defTabSz="685800" rtl="0" eaLnBrk="1" latinLnBrk="0" hangingPunct="1">
      <a:defRPr sz="900" b="0" i="0" kern="1200">
        <a:solidFill>
          <a:schemeClr val="tx1"/>
        </a:solidFill>
        <a:latin typeface="Roboto Condensed" panose="02000000000000000000" pitchFamily="2" charset="0"/>
        <a:ea typeface="+mn-ea"/>
        <a:cs typeface="+mn-cs"/>
      </a:defRPr>
    </a:lvl2pPr>
    <a:lvl3pPr marL="685800" algn="l" defTabSz="685800" rtl="0" eaLnBrk="1" latinLnBrk="0" hangingPunct="1">
      <a:defRPr sz="900" b="0" i="0" kern="1200">
        <a:solidFill>
          <a:schemeClr val="tx1"/>
        </a:solidFill>
        <a:latin typeface="Roboto Condensed" panose="02000000000000000000" pitchFamily="2" charset="0"/>
        <a:ea typeface="+mn-ea"/>
        <a:cs typeface="+mn-cs"/>
      </a:defRPr>
    </a:lvl3pPr>
    <a:lvl4pPr marL="1028700" algn="l" defTabSz="685800" rtl="0" eaLnBrk="1" latinLnBrk="0" hangingPunct="1">
      <a:defRPr sz="900" b="0" i="0" kern="1200">
        <a:solidFill>
          <a:schemeClr val="tx1"/>
        </a:solidFill>
        <a:latin typeface="Roboto Condensed" panose="02000000000000000000" pitchFamily="2" charset="0"/>
        <a:ea typeface="+mn-ea"/>
        <a:cs typeface="+mn-cs"/>
      </a:defRPr>
    </a:lvl4pPr>
    <a:lvl5pPr marL="1371600" algn="l" defTabSz="685800" rtl="0" eaLnBrk="1" latinLnBrk="0" hangingPunct="1">
      <a:defRPr sz="900" b="0" i="0" kern="1200">
        <a:solidFill>
          <a:schemeClr val="tx1"/>
        </a:solidFill>
        <a:latin typeface="Roboto Condensed" panose="02000000000000000000" pitchFamily="2"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2</a:t>
            </a:fld>
            <a:endParaRPr lang="en-US"/>
          </a:p>
        </p:txBody>
      </p:sp>
    </p:spTree>
    <p:extLst>
      <p:ext uri="{BB962C8B-B14F-4D97-AF65-F5344CB8AC3E}">
        <p14:creationId xmlns:p14="http://schemas.microsoft.com/office/powerpoint/2010/main" val="3336657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Shenzhen, China. Source</a:t>
            </a:r>
            <a:r>
              <a:rPr lang="en-US"/>
              <a:t>: Shutterstock</a:t>
            </a:r>
            <a:endParaRPr lang="en-US" dirty="0"/>
          </a:p>
        </p:txBody>
      </p:sp>
      <p:sp>
        <p:nvSpPr>
          <p:cNvPr id="4" name="Slide Number Placeholder 3"/>
          <p:cNvSpPr>
            <a:spLocks noGrp="1"/>
          </p:cNvSpPr>
          <p:nvPr>
            <p:ph type="sldNum" sz="quarter" idx="5"/>
          </p:nvPr>
        </p:nvSpPr>
        <p:spPr/>
        <p:txBody>
          <a:bodyPr/>
          <a:lstStyle/>
          <a:p>
            <a:fld id="{BDBA3FEB-0A37-45D6-B50B-9EDAFC08DE66}" type="slidenum">
              <a:rPr lang="en-US" smtClean="0"/>
              <a:t>11</a:t>
            </a:fld>
            <a:endParaRPr lang="en-US"/>
          </a:p>
        </p:txBody>
      </p:sp>
    </p:spTree>
    <p:extLst>
      <p:ext uri="{BB962C8B-B14F-4D97-AF65-F5344CB8AC3E}">
        <p14:creationId xmlns:p14="http://schemas.microsoft.com/office/powerpoint/2010/main" val="2805708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summary includes recommendations from ‘Accelerating China’s Urban Transition’ as well.</a:t>
            </a:r>
          </a:p>
          <a:p>
            <a:r>
              <a:rPr lang="en-US" dirty="0"/>
              <a:t>https://</a:t>
            </a:r>
            <a:r>
              <a:rPr lang="en-US" dirty="0" err="1"/>
              <a:t>coalitionforurbantransitions.org</a:t>
            </a:r>
            <a:r>
              <a:rPr lang="en-US" dirty="0"/>
              <a:t>/</a:t>
            </a:r>
            <a:r>
              <a:rPr lang="en-US" dirty="0" err="1"/>
              <a:t>en</a:t>
            </a:r>
            <a:r>
              <a:rPr lang="en-US" dirty="0"/>
              <a:t>/publication/accelerating-</a:t>
            </a:r>
            <a:r>
              <a:rPr lang="en-US" dirty="0" err="1"/>
              <a:t>chinas</a:t>
            </a:r>
            <a:r>
              <a:rPr lang="en-US" dirty="0"/>
              <a:t>-urban-transition/ </a:t>
            </a:r>
          </a:p>
        </p:txBody>
      </p:sp>
      <p:sp>
        <p:nvSpPr>
          <p:cNvPr id="4" name="Slide Number Placeholder 3"/>
          <p:cNvSpPr>
            <a:spLocks noGrp="1"/>
          </p:cNvSpPr>
          <p:nvPr>
            <p:ph type="sldNum" sz="quarter" idx="5"/>
          </p:nvPr>
        </p:nvSpPr>
        <p:spPr/>
        <p:txBody>
          <a:bodyPr/>
          <a:lstStyle/>
          <a:p>
            <a:fld id="{2DC8DB7A-5B69-F24F-AB37-48E0D193E52C}" type="slidenum">
              <a:rPr lang="en-US" smtClean="0"/>
              <a:pPr/>
              <a:t>12</a:t>
            </a:fld>
            <a:endParaRPr lang="en-US"/>
          </a:p>
        </p:txBody>
      </p:sp>
    </p:spTree>
    <p:extLst>
      <p:ext uri="{BB962C8B-B14F-4D97-AF65-F5344CB8AC3E}">
        <p14:creationId xmlns:p14="http://schemas.microsoft.com/office/powerpoint/2010/main" val="1147537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and population numbers are specific to China (as of 2018)</a:t>
            </a:r>
          </a:p>
        </p:txBody>
      </p:sp>
      <p:sp>
        <p:nvSpPr>
          <p:cNvPr id="4" name="Slide Number Placeholder 3"/>
          <p:cNvSpPr>
            <a:spLocks noGrp="1"/>
          </p:cNvSpPr>
          <p:nvPr>
            <p:ph type="sldNum" sz="quarter" idx="5"/>
          </p:nvPr>
        </p:nvSpPr>
        <p:spPr/>
        <p:txBody>
          <a:bodyPr/>
          <a:lstStyle/>
          <a:p>
            <a:fld id="{2DC8DB7A-5B69-F24F-AB37-48E0D193E52C}" type="slidenum">
              <a:rPr lang="en-US" smtClean="0"/>
              <a:pPr/>
              <a:t>3</a:t>
            </a:fld>
            <a:endParaRPr lang="en-US"/>
          </a:p>
        </p:txBody>
      </p:sp>
    </p:spTree>
    <p:extLst>
      <p:ext uri="{BB962C8B-B14F-4D97-AF65-F5344CB8AC3E}">
        <p14:creationId xmlns:p14="http://schemas.microsoft.com/office/powerpoint/2010/main" val="933226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Cities are central to China’s vitality and need national leadership and support to </a:t>
            </a:r>
            <a:r>
              <a:rPr lang="en-US" sz="900" b="0" i="0" kern="1200" dirty="0" err="1">
                <a:solidFill>
                  <a:schemeClr val="tx1"/>
                </a:solidFill>
                <a:effectLst/>
                <a:latin typeface="Roboto Condensed" panose="02000000000000000000" pitchFamily="2" charset="0"/>
                <a:ea typeface="+mn-ea"/>
                <a:cs typeface="+mn-cs"/>
              </a:rPr>
              <a:t>realise</a:t>
            </a:r>
            <a:r>
              <a:rPr lang="en-US" sz="900" b="0" i="0" kern="1200" dirty="0">
                <a:solidFill>
                  <a:schemeClr val="tx1"/>
                </a:solidFill>
                <a:effectLst/>
                <a:latin typeface="Roboto Condensed" panose="02000000000000000000" pitchFamily="2" charset="0"/>
                <a:ea typeface="+mn-ea"/>
                <a:cs typeface="+mn-cs"/>
              </a:rPr>
              <a:t> their potential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kern="1200" dirty="0">
              <a:solidFill>
                <a:schemeClr val="tx1"/>
              </a:solidFill>
              <a:effectLst/>
              <a:latin typeface="Roboto Condensed" panose="02000000000000000000"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Salvador, Brazil. Source: </a:t>
            </a:r>
            <a:r>
              <a:rPr lang="en-US" sz="900" b="0" i="0" kern="1200" dirty="0" err="1">
                <a:solidFill>
                  <a:schemeClr val="tx1"/>
                </a:solidFill>
                <a:effectLst/>
                <a:latin typeface="Roboto Condensed" panose="02000000000000000000" pitchFamily="2" charset="0"/>
                <a:ea typeface="+mn-ea"/>
                <a:cs typeface="+mn-cs"/>
              </a:rPr>
              <a:t>Travelhock</a:t>
            </a:r>
            <a:r>
              <a:rPr lang="en-US" sz="900" b="0" i="0" kern="1200" dirty="0">
                <a:solidFill>
                  <a:schemeClr val="tx1"/>
                </a:solidFill>
                <a:effectLst/>
                <a:latin typeface="Roboto Condensed" panose="02000000000000000000" pitchFamily="2" charset="0"/>
                <a:ea typeface="+mn-ea"/>
                <a:cs typeface="+mn-cs"/>
              </a:rPr>
              <a:t>/Shutterstock</a:t>
            </a:r>
          </a:p>
        </p:txBody>
      </p:sp>
      <p:sp>
        <p:nvSpPr>
          <p:cNvPr id="4" name="Slide Number Placeholder 3"/>
          <p:cNvSpPr>
            <a:spLocks noGrp="1"/>
          </p:cNvSpPr>
          <p:nvPr>
            <p:ph type="sldNum" sz="quarter" idx="5"/>
          </p:nvPr>
        </p:nvSpPr>
        <p:spPr/>
        <p:txBody>
          <a:bodyPr/>
          <a:lstStyle/>
          <a:p>
            <a:fld id="{2DC8DB7A-5B69-F24F-AB37-48E0D193E52C}" type="slidenum">
              <a:rPr lang="en-US" smtClean="0"/>
              <a:pPr/>
              <a:t>4</a:t>
            </a:fld>
            <a:endParaRPr lang="en-US"/>
          </a:p>
        </p:txBody>
      </p:sp>
    </p:spTree>
    <p:extLst>
      <p:ext uri="{BB962C8B-B14F-4D97-AF65-F5344CB8AC3E}">
        <p14:creationId xmlns:p14="http://schemas.microsoft.com/office/powerpoint/2010/main" val="2823956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5</a:t>
            </a:fld>
            <a:endParaRPr lang="en-US"/>
          </a:p>
        </p:txBody>
      </p:sp>
    </p:spTree>
    <p:extLst>
      <p:ext uri="{BB962C8B-B14F-4D97-AF65-F5344CB8AC3E}">
        <p14:creationId xmlns:p14="http://schemas.microsoft.com/office/powerpoint/2010/main" val="162345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BA3FEB-0A37-45D6-B50B-9EDAFC08DE66}" type="slidenum">
              <a:rPr lang="en-US" smtClean="0"/>
              <a:t>6</a:t>
            </a:fld>
            <a:endParaRPr lang="en-US"/>
          </a:p>
        </p:txBody>
      </p:sp>
    </p:spTree>
    <p:extLst>
      <p:ext uri="{BB962C8B-B14F-4D97-AF65-F5344CB8AC3E}">
        <p14:creationId xmlns:p14="http://schemas.microsoft.com/office/powerpoint/2010/main" val="9155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Small to mid-sized cities hold a lot of opportunity for urban abatement potential</a:t>
            </a:r>
          </a:p>
        </p:txBody>
      </p:sp>
      <p:sp>
        <p:nvSpPr>
          <p:cNvPr id="4" name="Slide Number Placeholder 3"/>
          <p:cNvSpPr>
            <a:spLocks noGrp="1"/>
          </p:cNvSpPr>
          <p:nvPr>
            <p:ph type="sldNum" sz="quarter" idx="5"/>
          </p:nvPr>
        </p:nvSpPr>
        <p:spPr/>
        <p:txBody>
          <a:bodyPr/>
          <a:lstStyle/>
          <a:p>
            <a:fld id="{2DC8DB7A-5B69-F24F-AB37-48E0D193E52C}" type="slidenum">
              <a:rPr lang="en-US" smtClean="0"/>
              <a:pPr/>
              <a:t>7</a:t>
            </a:fld>
            <a:endParaRPr lang="en-US"/>
          </a:p>
        </p:txBody>
      </p:sp>
    </p:spTree>
    <p:extLst>
      <p:ext uri="{BB962C8B-B14F-4D97-AF65-F5344CB8AC3E}">
        <p14:creationId xmlns:p14="http://schemas.microsoft.com/office/powerpoint/2010/main" val="1231324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Coastal cities are in particular peril from floods, storm surges and sea-level rise. As of 2015, modelling for the Coalition shows, more than 194 million people – over 13% of China’s population – lived in coastal zones less than 10 </a:t>
            </a:r>
            <a:r>
              <a:rPr lang="en-US" altLang="zh-CN" dirty="0" err="1"/>
              <a:t>metres</a:t>
            </a:r>
            <a:r>
              <a:rPr lang="en-US" altLang="zh-CN" dirty="0"/>
              <a:t> above sea level, 92% of them in urban or quasi-urban areas. These areas are also economically critical: despite major efforts to boost economic activity inland, coastal cities still contributed a third of China’s GDP in 2019. By one estimate, in 2050, Guangzhou will face annual average losses exceeding US$13 billion (CNY89.8 billion), making it the most vulnerable among the 136 major coastal cities around the world included in the analysis. Continued development in high-risk areas is also creating new vulnerabilities. For example, major urban expansion in the Shenzhen region is occurring at sea level, exposing high-value (and high-carbon) infrastructure – ports, airports, business districts – to becoming stranded assets</a:t>
            </a:r>
            <a:endParaRPr lang="en-US" dirty="0"/>
          </a:p>
        </p:txBody>
      </p:sp>
      <p:sp>
        <p:nvSpPr>
          <p:cNvPr id="4" name="Slide Number Placeholder 3"/>
          <p:cNvSpPr>
            <a:spLocks noGrp="1"/>
          </p:cNvSpPr>
          <p:nvPr>
            <p:ph type="sldNum" sz="quarter" idx="5"/>
          </p:nvPr>
        </p:nvSpPr>
        <p:spPr/>
        <p:txBody>
          <a:bodyPr/>
          <a:lstStyle/>
          <a:p>
            <a:fld id="{BDBA3FEB-0A37-45D6-B50B-9EDAFC08DE66}" type="slidenum">
              <a:rPr lang="en-US" smtClean="0"/>
              <a:t>8</a:t>
            </a:fld>
            <a:endParaRPr lang="en-US"/>
          </a:p>
        </p:txBody>
      </p:sp>
    </p:spTree>
    <p:extLst>
      <p:ext uri="{BB962C8B-B14F-4D97-AF65-F5344CB8AC3E}">
        <p14:creationId xmlns:p14="http://schemas.microsoft.com/office/powerpoint/2010/main" val="4185910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9</a:t>
            </a:fld>
            <a:endParaRPr lang="en-US" dirty="0"/>
          </a:p>
        </p:txBody>
      </p:sp>
    </p:spTree>
    <p:extLst>
      <p:ext uri="{BB962C8B-B14F-4D97-AF65-F5344CB8AC3E}">
        <p14:creationId xmlns:p14="http://schemas.microsoft.com/office/powerpoint/2010/main" val="1790742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numbers are global, not specific to China.</a:t>
            </a:r>
          </a:p>
        </p:txBody>
      </p:sp>
      <p:sp>
        <p:nvSpPr>
          <p:cNvPr id="4" name="Slide Number Placeholder 3"/>
          <p:cNvSpPr>
            <a:spLocks noGrp="1"/>
          </p:cNvSpPr>
          <p:nvPr>
            <p:ph type="sldNum" sz="quarter" idx="5"/>
          </p:nvPr>
        </p:nvSpPr>
        <p:spPr/>
        <p:txBody>
          <a:bodyPr/>
          <a:lstStyle/>
          <a:p>
            <a:fld id="{2DC8DB7A-5B69-F24F-AB37-48E0D193E52C}" type="slidenum">
              <a:rPr lang="en-US" smtClean="0"/>
              <a:pPr/>
              <a:t>10</a:t>
            </a:fld>
            <a:endParaRPr lang="en-US" dirty="0"/>
          </a:p>
        </p:txBody>
      </p:sp>
    </p:spTree>
    <p:extLst>
      <p:ext uri="{BB962C8B-B14F-4D97-AF65-F5344CB8AC3E}">
        <p14:creationId xmlns:p14="http://schemas.microsoft.com/office/powerpoint/2010/main" val="3984770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80232813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5253" r="68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4765997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797" r="11101"/>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bg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bg1"/>
                </a:solidFill>
              </a:defRPr>
            </a:lvl1pPr>
          </a:lstStyle>
          <a:p>
            <a:r>
              <a:rPr lang="en-US" dirty="0"/>
              <a:t>Click to insert splash content</a:t>
            </a:r>
          </a:p>
        </p:txBody>
      </p:sp>
    </p:spTree>
    <p:extLst>
      <p:ext uri="{BB962C8B-B14F-4D97-AF65-F5344CB8AC3E}">
        <p14:creationId xmlns:p14="http://schemas.microsoft.com/office/powerpoint/2010/main" val="684640328"/>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4174994653"/>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92940358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6236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4827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Tree>
    <p:extLst>
      <p:ext uri="{BB962C8B-B14F-4D97-AF65-F5344CB8AC3E}">
        <p14:creationId xmlns:p14="http://schemas.microsoft.com/office/powerpoint/2010/main" val="949567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dirty="0"/>
              <a:t>Edit Master text styles</a:t>
            </a:r>
          </a:p>
        </p:txBody>
      </p:sp>
    </p:spTree>
    <p:extLst>
      <p:ext uri="{BB962C8B-B14F-4D97-AF65-F5344CB8AC3E}">
        <p14:creationId xmlns:p14="http://schemas.microsoft.com/office/powerpoint/2010/main" val="3595426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dirty="0"/>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dirty="0"/>
              <a:t>Picture</a:t>
            </a:r>
          </a:p>
        </p:txBody>
      </p:sp>
    </p:spTree>
    <p:extLst>
      <p:ext uri="{BB962C8B-B14F-4D97-AF65-F5344CB8AC3E}">
        <p14:creationId xmlns:p14="http://schemas.microsoft.com/office/powerpoint/2010/main" val="99157666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2"/>
          <a:stretch>
            <a:fillRect/>
          </a:stretch>
        </p:blipFill>
        <p:spPr>
          <a:xfrm>
            <a:off x="-55179" y="-31038"/>
            <a:ext cx="9254358" cy="5205576"/>
          </a:xfrm>
          <a:prstGeom prst="rect">
            <a:avLst/>
          </a:prstGeom>
        </p:spPr>
      </p:pic>
    </p:spTree>
    <p:extLst>
      <p:ext uri="{BB962C8B-B14F-4D97-AF65-F5344CB8AC3E}">
        <p14:creationId xmlns:p14="http://schemas.microsoft.com/office/powerpoint/2010/main" val="3223105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63062" y="-35473"/>
            <a:ext cx="9262241" cy="5210011"/>
          </a:xfrm>
          <a:prstGeom prst="rect">
            <a:avLst/>
          </a:prstGeom>
        </p:spPr>
      </p:pic>
    </p:spTree>
    <p:extLst>
      <p:ext uri="{BB962C8B-B14F-4D97-AF65-F5344CB8AC3E}">
        <p14:creationId xmlns:p14="http://schemas.microsoft.com/office/powerpoint/2010/main" val="1692130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a:p>
        </p:txBody>
      </p:sp>
    </p:spTree>
    <p:extLst>
      <p:ext uri="{BB962C8B-B14F-4D97-AF65-F5344CB8AC3E}">
        <p14:creationId xmlns:p14="http://schemas.microsoft.com/office/powerpoint/2010/main" val="42233496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28714795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329774915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61171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a:t>Click to edit details of picture</a:t>
            </a:r>
          </a:p>
        </p:txBody>
      </p:sp>
    </p:spTree>
    <p:extLst>
      <p:ext uri="{BB962C8B-B14F-4D97-AF65-F5344CB8AC3E}">
        <p14:creationId xmlns:p14="http://schemas.microsoft.com/office/powerpoint/2010/main" val="354418805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442" r="296"/>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181331687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2931156"/>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679" r:id="rId4"/>
    <p:sldLayoutId id="2147483680" r:id="rId5"/>
    <p:sldLayoutId id="2147483681" r:id="rId6"/>
    <p:sldLayoutId id="2147483690" r:id="rId7"/>
    <p:sldLayoutId id="2147483691" r:id="rId8"/>
    <p:sldLayoutId id="2147483692" r:id="rId9"/>
    <p:sldLayoutId id="2147483703" r:id="rId10"/>
    <p:sldLayoutId id="2147483702" r:id="rId11"/>
    <p:sldLayoutId id="2147483697" r:id="rId12"/>
    <p:sldLayoutId id="2147483693" r:id="rId13"/>
    <p:sldLayoutId id="2147483694" r:id="rId14"/>
    <p:sldLayoutId id="2147483695" r:id="rId15"/>
    <p:sldLayoutId id="2147483712" r:id="rId16"/>
    <p:sldLayoutId id="2147483713" r:id="rId17"/>
    <p:sldLayoutId id="2147483710" r:id="rId18"/>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3.jpeg"/><Relationship Id="rId7" Type="http://schemas.openxmlformats.org/officeDocument/2006/relationships/image" Target="../media/image1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3A2E48-88C1-40FF-BC02-C20782C58745}"/>
              </a:ext>
            </a:extLst>
          </p:cNvPr>
          <p:cNvSpPr txBox="1"/>
          <p:nvPr/>
        </p:nvSpPr>
        <p:spPr>
          <a:xfrm>
            <a:off x="641893" y="1425793"/>
            <a:ext cx="5512722" cy="2308324"/>
          </a:xfrm>
          <a:prstGeom prst="rect">
            <a:avLst/>
          </a:prstGeom>
          <a:noFill/>
        </p:spPr>
        <p:txBody>
          <a:bodyPr wrap="square" rtlCol="0">
            <a:spAutoFit/>
          </a:bodyPr>
          <a:lstStyle/>
          <a:p>
            <a:r>
              <a:rPr lang="en-US" altLang="zh-CN" sz="3700" b="1" cap="all" dirty="0">
                <a:solidFill>
                  <a:schemeClr val="bg2"/>
                </a:solidFill>
                <a:latin typeface="Roboto" panose="02010600030101010101" charset="0"/>
                <a:ea typeface="Roboto" panose="02010600030101010101" charset="0"/>
                <a:cs typeface="Roboto" panose="02010600030101010101" charset="0"/>
              </a:rPr>
              <a:t>SEIZING CHINA’S URBAN OPPORTUNITY</a:t>
            </a:r>
          </a:p>
          <a:p>
            <a:endParaRPr lang="en-US" sz="1600" b="1" cap="all" dirty="0">
              <a:solidFill>
                <a:schemeClr val="bg1"/>
              </a:solidFill>
              <a:latin typeface="Roboto" panose="02010600030101010101" charset="0"/>
              <a:ea typeface="Roboto" panose="02010600030101010101" charset="0"/>
              <a:cs typeface="Roboto" panose="02010600030101010101" charset="0"/>
            </a:endParaRPr>
          </a:p>
          <a:p>
            <a:r>
              <a:rPr lang="en-US" cap="all" dirty="0">
                <a:solidFill>
                  <a:schemeClr val="bg1"/>
                </a:solidFill>
                <a:latin typeface="Roboto" panose="02000000000000000000" pitchFamily="2" charset="0"/>
                <a:ea typeface="Roboto" panose="02000000000000000000" pitchFamily="2" charset="0"/>
                <a:cs typeface="Roboto" panose="02010600030101010101" charset="0"/>
              </a:rPr>
              <a:t>PUTTING CITIES at the heart of the </a:t>
            </a:r>
          </a:p>
          <a:p>
            <a:r>
              <a:rPr lang="en-US" cap="all" dirty="0">
                <a:solidFill>
                  <a:schemeClr val="bg1"/>
                </a:solidFill>
                <a:latin typeface="Roboto" panose="02000000000000000000" pitchFamily="2" charset="0"/>
                <a:ea typeface="Roboto" panose="02000000000000000000" pitchFamily="2" charset="0"/>
                <a:cs typeface="Roboto" panose="02010600030101010101" charset="0"/>
              </a:rPr>
              <a:t>14th Five-Year Plan and a national vision for resilience and net-zero emissions</a:t>
            </a:r>
          </a:p>
        </p:txBody>
      </p:sp>
      <p:pic>
        <p:nvPicPr>
          <p:cNvPr id="5" name="Picture 4" descr="Text&#10;&#10;Description automatically generated">
            <a:extLst>
              <a:ext uri="{FF2B5EF4-FFF2-40B4-BE49-F238E27FC236}">
                <a16:creationId xmlns:a16="http://schemas.microsoft.com/office/drawing/2014/main" id="{5ABDD4FD-5932-024F-A257-A75B68E13BD9}"/>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6810996" y="44613"/>
            <a:ext cx="2333004" cy="1381180"/>
          </a:xfrm>
          <a:prstGeom prst="rect">
            <a:avLst/>
          </a:prstGeom>
        </p:spPr>
      </p:pic>
    </p:spTree>
    <p:extLst>
      <p:ext uri="{BB962C8B-B14F-4D97-AF65-F5344CB8AC3E}">
        <p14:creationId xmlns:p14="http://schemas.microsoft.com/office/powerpoint/2010/main" val="3456013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2" descr="A picture containing text, businesscard&#10;&#10;Description automatically generated">
            <a:extLst>
              <a:ext uri="{FF2B5EF4-FFF2-40B4-BE49-F238E27FC236}">
                <a16:creationId xmlns:a16="http://schemas.microsoft.com/office/drawing/2014/main" id="{3505DE17-B60A-F742-92D2-8EE5B068286E}"/>
              </a:ext>
            </a:extLst>
          </p:cNvPr>
          <p:cNvPicPr>
            <a:picLocks noChangeAspect="1"/>
          </p:cNvPicPr>
          <p:nvPr/>
        </p:nvPicPr>
        <p:blipFill>
          <a:blip r:embed="rId3"/>
          <a:srcRect t="19495" b="19495"/>
          <a:stretch>
            <a:fillRect/>
          </a:stretch>
        </p:blipFill>
        <p:spPr>
          <a:xfrm>
            <a:off x="0" y="2571750"/>
            <a:ext cx="0" cy="0"/>
          </a:xfrm>
          <a:prstGeom prst="rect">
            <a:avLst/>
          </a:prstGeom>
        </p:spPr>
      </p:pic>
      <p:sp>
        <p:nvSpPr>
          <p:cNvPr id="18" name="Title 7">
            <a:extLst>
              <a:ext uri="{FF2B5EF4-FFF2-40B4-BE49-F238E27FC236}">
                <a16:creationId xmlns:a16="http://schemas.microsoft.com/office/drawing/2014/main" id="{D6833A71-BED4-7F40-8572-C1CF939E357D}"/>
              </a:ext>
            </a:extLst>
          </p:cNvPr>
          <p:cNvSpPr>
            <a:spLocks noGrp="1"/>
          </p:cNvSpPr>
          <p:nvPr>
            <p:ph type="title"/>
          </p:nvPr>
        </p:nvSpPr>
        <p:spPr>
          <a:xfrm>
            <a:off x="305203" y="1201164"/>
            <a:ext cx="2589626" cy="1805651"/>
          </a:xfrm>
        </p:spPr>
        <p:txBody>
          <a:bodyPr>
            <a:noAutofit/>
          </a:bodyPr>
          <a:lstStyle/>
          <a:p>
            <a:r>
              <a:rPr lang="en-US" sz="2000" dirty="0">
                <a:solidFill>
                  <a:schemeClr val="tx2"/>
                </a:solidFill>
                <a:latin typeface="Roboto" panose="02000000000000000000" pitchFamily="2" charset="0"/>
                <a:ea typeface="Roboto" panose="02000000000000000000" pitchFamily="2" charset="0"/>
              </a:rPr>
              <a:t>Local governments cannot drive the zero-carbon urban transition alone</a:t>
            </a:r>
            <a:br>
              <a:rPr lang="en-US" sz="2000" dirty="0">
                <a:solidFill>
                  <a:schemeClr val="accent1"/>
                </a:solidFill>
                <a:latin typeface="GoodPro" panose="020B0504020101020102" charset="0"/>
              </a:rPr>
            </a:br>
            <a:endParaRPr lang="en-US" sz="2000" b="0" dirty="0">
              <a:solidFill>
                <a:schemeClr val="bg2"/>
              </a:solidFill>
            </a:endParaRPr>
          </a:p>
        </p:txBody>
      </p:sp>
      <p:pic>
        <p:nvPicPr>
          <p:cNvPr id="19" name="Picture 18" descr="A group of colorful rectangles&#10;&#10;Description automatically generated with low confidence">
            <a:extLst>
              <a:ext uri="{FF2B5EF4-FFF2-40B4-BE49-F238E27FC236}">
                <a16:creationId xmlns:a16="http://schemas.microsoft.com/office/drawing/2014/main" id="{26E2C475-3384-AA48-949B-D743793716D3}"/>
              </a:ext>
            </a:extLst>
          </p:cNvPr>
          <p:cNvPicPr>
            <a:picLocks noChangeAspect="1"/>
          </p:cNvPicPr>
          <p:nvPr/>
        </p:nvPicPr>
        <p:blipFill>
          <a:blip r:embed="rId4"/>
          <a:stretch>
            <a:fillRect/>
          </a:stretch>
        </p:blipFill>
        <p:spPr>
          <a:xfrm>
            <a:off x="3300440" y="656515"/>
            <a:ext cx="4814860" cy="2894947"/>
          </a:xfrm>
          <a:prstGeom prst="rect">
            <a:avLst/>
          </a:prstGeom>
        </p:spPr>
      </p:pic>
      <p:sp>
        <p:nvSpPr>
          <p:cNvPr id="20" name="Title 7">
            <a:extLst>
              <a:ext uri="{FF2B5EF4-FFF2-40B4-BE49-F238E27FC236}">
                <a16:creationId xmlns:a16="http://schemas.microsoft.com/office/drawing/2014/main" id="{0EEE8E8E-B311-A546-95CD-112249D904B5}"/>
              </a:ext>
            </a:extLst>
          </p:cNvPr>
          <p:cNvSpPr txBox="1">
            <a:spLocks/>
          </p:cNvSpPr>
          <p:nvPr/>
        </p:nvSpPr>
        <p:spPr>
          <a:xfrm>
            <a:off x="305203" y="3750312"/>
            <a:ext cx="8180198" cy="1073985"/>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r>
              <a:rPr lang="en-GB" sz="2000" b="0" dirty="0">
                <a:solidFill>
                  <a:schemeClr val="accent6"/>
                </a:solidFill>
                <a:latin typeface="Roboto" panose="02000000000000000000" pitchFamily="2" charset="0"/>
                <a:ea typeface="Roboto" panose="02000000000000000000" pitchFamily="2" charset="0"/>
              </a:rPr>
              <a:t>National or other higher-tier governments have primary authority over the measures required to achieve two-thirds of global urban abatement potential, including decarbonisation of electricity. In China, for example, the share is significantly higher. </a:t>
            </a:r>
            <a:endParaRPr lang="en-US" sz="2000" b="0" dirty="0">
              <a:solidFill>
                <a:schemeClr val="accent6"/>
              </a:solidFill>
              <a:latin typeface="Roboto" panose="02000000000000000000" pitchFamily="2" charset="0"/>
              <a:ea typeface="Roboto" panose="02000000000000000000" pitchFamily="2" charset="0"/>
            </a:endParaRPr>
          </a:p>
        </p:txBody>
      </p:sp>
      <p:sp>
        <p:nvSpPr>
          <p:cNvPr id="21" name="Title 1">
            <a:extLst>
              <a:ext uri="{FF2B5EF4-FFF2-40B4-BE49-F238E27FC236}">
                <a16:creationId xmlns:a16="http://schemas.microsoft.com/office/drawing/2014/main" id="{B769D5C2-1C46-FF4A-B924-B0B81AB3EE7B}"/>
              </a:ext>
            </a:extLst>
          </p:cNvPr>
          <p:cNvSpPr txBox="1">
            <a:spLocks/>
          </p:cNvSpPr>
          <p:nvPr/>
        </p:nvSpPr>
        <p:spPr>
          <a:xfrm>
            <a:off x="289478" y="206992"/>
            <a:ext cx="8565043" cy="994172"/>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a:lstStyle>
          <a:p>
            <a:r>
              <a:rPr lang="en-US" sz="3000" dirty="0"/>
              <a:t>National leadership to seize the urban opportunity will be critical</a:t>
            </a:r>
          </a:p>
        </p:txBody>
      </p:sp>
    </p:spTree>
    <p:extLst>
      <p:ext uri="{BB962C8B-B14F-4D97-AF65-F5344CB8AC3E}">
        <p14:creationId xmlns:p14="http://schemas.microsoft.com/office/powerpoint/2010/main" val="3545950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ky, grass, outdoor, city&#10;&#10;Description automatically generated">
            <a:extLst>
              <a:ext uri="{FF2B5EF4-FFF2-40B4-BE49-F238E27FC236}">
                <a16:creationId xmlns:a16="http://schemas.microsoft.com/office/drawing/2014/main" id="{66FBEDFE-273E-AA40-BD5C-42FCC9FC38EF}"/>
              </a:ext>
            </a:extLst>
          </p:cNvPr>
          <p:cNvPicPr>
            <a:picLocks noChangeAspect="1"/>
          </p:cNvPicPr>
          <p:nvPr/>
        </p:nvPicPr>
        <p:blipFill rotWithShape="1">
          <a:blip r:embed="rId3"/>
          <a:srcRect l="-1" r="16408"/>
          <a:stretch/>
        </p:blipFill>
        <p:spPr>
          <a:xfrm>
            <a:off x="2660402" y="0"/>
            <a:ext cx="6483598" cy="5143500"/>
          </a:xfrm>
          <a:prstGeom prst="rect">
            <a:avLst/>
          </a:prstGeom>
        </p:spPr>
      </p:pic>
      <p:sp>
        <p:nvSpPr>
          <p:cNvPr id="6" name="Rectangle 5">
            <a:extLst>
              <a:ext uri="{FF2B5EF4-FFF2-40B4-BE49-F238E27FC236}">
                <a16:creationId xmlns:a16="http://schemas.microsoft.com/office/drawing/2014/main" id="{6D4B3D12-B05F-CD4C-AB10-7E97FC1620DD}"/>
              </a:ext>
            </a:extLst>
          </p:cNvPr>
          <p:cNvSpPr/>
          <p:nvPr/>
        </p:nvSpPr>
        <p:spPr>
          <a:xfrm>
            <a:off x="2660402" y="406212"/>
            <a:ext cx="1234704" cy="43310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F26A02-3AEC-40DA-BB2C-C94FBDDC8186}"/>
              </a:ext>
            </a:extLst>
          </p:cNvPr>
          <p:cNvSpPr>
            <a:spLocks noGrp="1"/>
          </p:cNvSpPr>
          <p:nvPr>
            <p:ph sz="quarter" idx="11"/>
          </p:nvPr>
        </p:nvSpPr>
        <p:spPr>
          <a:xfrm>
            <a:off x="566737" y="1184694"/>
            <a:ext cx="3230563" cy="3130752"/>
          </a:xfrm>
        </p:spPr>
        <p:txBody>
          <a:bodyPr>
            <a:normAutofit lnSpcReduction="10000"/>
          </a:bodyPr>
          <a:lstStyle/>
          <a:p>
            <a:pPr marL="285750" indent="-285750">
              <a:buClr>
                <a:schemeClr val="bg1"/>
              </a:buClr>
              <a:buFont typeface="Arial" panose="020B0604020202020204" pitchFamily="34" charset="0"/>
              <a:buChar char="•"/>
            </a:pPr>
            <a:r>
              <a:rPr lang="en-US" sz="1400" b="1" dirty="0">
                <a:solidFill>
                  <a:schemeClr val="bg1"/>
                </a:solidFill>
              </a:rPr>
              <a:t>Putting sustainable cities at the heart </a:t>
            </a:r>
            <a:r>
              <a:rPr lang="en-US" sz="1400" dirty="0">
                <a:solidFill>
                  <a:schemeClr val="bg1"/>
                </a:solidFill>
              </a:rPr>
              <a:t>of the implementation of the14th Five-Year Plan annual investment plan and China’s updated Nationally Determined Contributions (NDCs)</a:t>
            </a:r>
          </a:p>
          <a:p>
            <a:pPr marL="285750" indent="-285750">
              <a:buClr>
                <a:schemeClr val="bg1"/>
              </a:buClr>
              <a:buFont typeface="Arial" panose="020B0604020202020204" pitchFamily="34" charset="0"/>
              <a:buChar char="•"/>
            </a:pPr>
            <a:r>
              <a:rPr lang="en-US" sz="1400" dirty="0" err="1">
                <a:solidFill>
                  <a:schemeClr val="bg1"/>
                </a:solidFill>
              </a:rPr>
              <a:t>Prioritising</a:t>
            </a:r>
            <a:r>
              <a:rPr lang="en-US" sz="1400" dirty="0">
                <a:solidFill>
                  <a:schemeClr val="bg1"/>
                </a:solidFill>
              </a:rPr>
              <a:t> </a:t>
            </a:r>
            <a:r>
              <a:rPr lang="en-US" sz="1400" b="1" dirty="0">
                <a:solidFill>
                  <a:schemeClr val="bg1"/>
                </a:solidFill>
              </a:rPr>
              <a:t>energy-efficient</a:t>
            </a:r>
            <a:r>
              <a:rPr lang="en-US" sz="1400" dirty="0">
                <a:solidFill>
                  <a:schemeClr val="bg1"/>
                </a:solidFill>
              </a:rPr>
              <a:t> </a:t>
            </a:r>
            <a:r>
              <a:rPr lang="en-US" sz="1400" b="1" dirty="0">
                <a:solidFill>
                  <a:schemeClr val="bg1"/>
                </a:solidFill>
              </a:rPr>
              <a:t>buildings</a:t>
            </a:r>
          </a:p>
          <a:p>
            <a:pPr marL="285750" indent="-285750">
              <a:buClr>
                <a:schemeClr val="bg1"/>
              </a:buClr>
              <a:buFont typeface="Arial" panose="020B0604020202020204" pitchFamily="34" charset="0"/>
              <a:buChar char="•"/>
            </a:pPr>
            <a:r>
              <a:rPr lang="en-US" sz="1400" b="1" dirty="0">
                <a:solidFill>
                  <a:schemeClr val="bg1"/>
                </a:solidFill>
              </a:rPr>
              <a:t>Supporting small and mid-sized cities </a:t>
            </a:r>
            <a:r>
              <a:rPr lang="en-US" sz="1400" dirty="0">
                <a:solidFill>
                  <a:schemeClr val="bg1"/>
                </a:solidFill>
              </a:rPr>
              <a:t>to become more sustainable and resilient</a:t>
            </a:r>
          </a:p>
          <a:p>
            <a:pPr marL="285750" indent="-285750">
              <a:buClr>
                <a:schemeClr val="bg1"/>
              </a:buClr>
              <a:buFont typeface="Arial" panose="020B0604020202020204" pitchFamily="34" charset="0"/>
              <a:buChar char="•"/>
            </a:pPr>
            <a:r>
              <a:rPr lang="en-US" sz="1400" b="1" dirty="0">
                <a:solidFill>
                  <a:schemeClr val="bg1"/>
                </a:solidFill>
              </a:rPr>
              <a:t>Incorporating climate objectives</a:t>
            </a:r>
            <a:r>
              <a:rPr lang="en-US" sz="1400" dirty="0">
                <a:solidFill>
                  <a:schemeClr val="bg1"/>
                </a:solidFill>
              </a:rPr>
              <a:t> in national urban design and regeneration strategies</a:t>
            </a:r>
          </a:p>
        </p:txBody>
      </p:sp>
      <p:sp>
        <p:nvSpPr>
          <p:cNvPr id="2" name="Title 1">
            <a:extLst>
              <a:ext uri="{FF2B5EF4-FFF2-40B4-BE49-F238E27FC236}">
                <a16:creationId xmlns:a16="http://schemas.microsoft.com/office/drawing/2014/main" id="{A23FD301-F66B-4DCA-BF49-DDD00FF22F11}"/>
              </a:ext>
            </a:extLst>
          </p:cNvPr>
          <p:cNvSpPr>
            <a:spLocks noGrp="1"/>
          </p:cNvSpPr>
          <p:nvPr>
            <p:ph type="title"/>
          </p:nvPr>
        </p:nvSpPr>
        <p:spPr>
          <a:xfrm>
            <a:off x="566737" y="549275"/>
            <a:ext cx="3458997" cy="1071562"/>
          </a:xfrm>
        </p:spPr>
        <p:txBody>
          <a:bodyPr>
            <a:normAutofit/>
          </a:bodyPr>
          <a:lstStyle/>
          <a:p>
            <a:r>
              <a:rPr lang="en-US" sz="3000" b="1" dirty="0">
                <a:solidFill>
                  <a:schemeClr val="tx2"/>
                </a:solidFill>
              </a:rPr>
              <a:t>Recommendations</a:t>
            </a:r>
          </a:p>
        </p:txBody>
      </p:sp>
    </p:spTree>
    <p:extLst>
      <p:ext uri="{BB962C8B-B14F-4D97-AF65-F5344CB8AC3E}">
        <p14:creationId xmlns:p14="http://schemas.microsoft.com/office/powerpoint/2010/main" val="41105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628650" y="611803"/>
            <a:ext cx="7897660" cy="323906"/>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a:r>
              <a:rPr lang="en-US" sz="2800" dirty="0"/>
              <a:t>Summary of Opportunities for Action</a:t>
            </a:r>
          </a:p>
        </p:txBody>
      </p:sp>
      <p:sp>
        <p:nvSpPr>
          <p:cNvPr id="6" name="Text Placeholder 3">
            <a:extLst>
              <a:ext uri="{FF2B5EF4-FFF2-40B4-BE49-F238E27FC236}">
                <a16:creationId xmlns:a16="http://schemas.microsoft.com/office/drawing/2014/main" id="{07436228-CAB1-4153-8FBA-CCF356CC54F5}"/>
              </a:ext>
            </a:extLst>
          </p:cNvPr>
          <p:cNvSpPr txBox="1">
            <a:spLocks/>
          </p:cNvSpPr>
          <p:nvPr/>
        </p:nvSpPr>
        <p:spPr>
          <a:xfrm>
            <a:off x="628650" y="1145167"/>
            <a:ext cx="7897660" cy="3420093"/>
          </a:xfrm>
          <a:prstGeom prst="rect">
            <a:avLst/>
          </a:prstGeom>
        </p:spPr>
        <p:txBody>
          <a:bodyPr>
            <a:noAutofit/>
          </a:bodyP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marR="0" lvl="0" indent="-342900">
              <a:lnSpc>
                <a:spcPct val="107000"/>
              </a:lnSpc>
              <a:spcBef>
                <a:spcPts val="0"/>
              </a:spcBef>
              <a:spcAft>
                <a:spcPts val="600"/>
              </a:spcAft>
              <a:buFont typeface="Symbol" panose="05050102010706020507" pitchFamily="18" charset="2"/>
              <a:buChar char=""/>
            </a:pP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Putting sustainable cities at the heart of implementation </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of its investment plans, Nationally Determined Contribution (NDC), and recently unveiled Five-Year Plan (FYP), and with the aim of peaking emissions in most urban areas by 2025. The FYP’s massive investments alone will shape China’s trajectory for years to come. </a:t>
            </a:r>
          </a:p>
          <a:p>
            <a:pPr marL="342900" marR="0" lvl="0" indent="-342900">
              <a:lnSpc>
                <a:spcPct val="107000"/>
              </a:lnSpc>
              <a:spcBef>
                <a:spcPts val="0"/>
              </a:spcBef>
              <a:spcAft>
                <a:spcPts val="600"/>
              </a:spcAft>
              <a:buFont typeface="Symbol" panose="05050102010706020507" pitchFamily="18" charset="2"/>
              <a:buChar char=""/>
            </a:pP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Embedding the 14th FYP's human-centric 'new </a:t>
            </a:r>
            <a:r>
              <a:rPr lang="en-US" sz="1400" b="1" dirty="0" err="1">
                <a:solidFill>
                  <a:srgbClr val="000000"/>
                </a:solidFill>
                <a:effectLst/>
                <a:latin typeface="Georgia" panose="02040502050405020303" pitchFamily="18" charset="0"/>
                <a:ea typeface="Georgia" panose="02040502050405020303" pitchFamily="18" charset="0"/>
                <a:cs typeface="Georgia" panose="02040502050405020303" pitchFamily="18" charset="0"/>
              </a:rPr>
              <a:t>urbanisation</a:t>
            </a: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strategy'</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at the </a:t>
            </a:r>
            <a:r>
              <a:rPr lang="en-US" sz="1400" dirty="0" err="1">
                <a:solidFill>
                  <a:srgbClr val="000000"/>
                </a:solidFill>
                <a:effectLst/>
                <a:latin typeface="Georgia" panose="02040502050405020303" pitchFamily="18" charset="0"/>
                <a:ea typeface="Georgia" panose="02040502050405020303" pitchFamily="18" charset="0"/>
                <a:cs typeface="Georgia" panose="02040502050405020303" pitchFamily="18" charset="0"/>
              </a:rPr>
              <a:t>centre</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of forthcoming sectoral and municipal implementation plans.</a:t>
            </a:r>
            <a:endParaRPr lang="en-US" sz="14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600"/>
              </a:spcAft>
              <a:buFont typeface="Symbol" panose="05050102010706020507" pitchFamily="18" charset="2"/>
              <a:buChar char=""/>
            </a:pPr>
            <a:r>
              <a:rPr lang="en-GB"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Enhancing energy efficiency in the buildings sector </a:t>
            </a:r>
            <a:r>
              <a:rPr lang="en-GB"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through enforcing green building standards and supporting deep building retrofits. </a:t>
            </a:r>
          </a:p>
          <a:p>
            <a:pPr marL="342900" marR="0" lvl="0" indent="-342900">
              <a:lnSpc>
                <a:spcPct val="107000"/>
              </a:lnSpc>
              <a:spcBef>
                <a:spcPts val="0"/>
              </a:spcBef>
              <a:spcAft>
                <a:spcPts val="600"/>
              </a:spcAft>
              <a:buFont typeface="Symbol" panose="05050102010706020507" pitchFamily="18" charset="2"/>
              <a:buChar char=""/>
            </a:pP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Supporting small and mid-sized cities</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a:t>
            </a:r>
            <a:r>
              <a:rPr lang="en-US" sz="1400" dirty="0">
                <a:solidFill>
                  <a:srgbClr val="000000"/>
                </a:solidFill>
                <a:latin typeface="Georgia" panose="02040502050405020303" pitchFamily="18" charset="0"/>
                <a:ea typeface="Georgia" panose="02040502050405020303" pitchFamily="18" charset="0"/>
                <a:cs typeface="Georgia" panose="02040502050405020303" pitchFamily="18" charset="0"/>
              </a:rPr>
              <a:t>F</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oster sustainable development, transform mobility and accessibility, and improve inter-regional equity.</a:t>
            </a:r>
            <a:endParaRPr lang="en-US" sz="14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600"/>
              </a:spcAft>
              <a:buFont typeface="Symbol" panose="05050102010706020507" pitchFamily="18" charset="2"/>
              <a:buChar char=""/>
            </a:pPr>
            <a:r>
              <a:rPr lang="en-GB"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Developing stable own-source revenue streams at the municipal level.</a:t>
            </a:r>
            <a:endParaRPr lang="en-US" sz="14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600"/>
              </a:spcAft>
              <a:buFont typeface="Symbol" panose="05050102010706020507" pitchFamily="18" charset="2"/>
              <a:buChar char=""/>
            </a:pP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Incorporating </a:t>
            </a:r>
            <a:r>
              <a:rPr lang="en-US" sz="1400" b="1" dirty="0" err="1">
                <a:solidFill>
                  <a:srgbClr val="000000"/>
                </a:solidFill>
                <a:effectLst/>
                <a:latin typeface="Georgia" panose="02040502050405020303" pitchFamily="18" charset="0"/>
                <a:ea typeface="Georgia" panose="02040502050405020303" pitchFamily="18" charset="0"/>
                <a:cs typeface="Georgia" panose="02040502050405020303" pitchFamily="18" charset="0"/>
              </a:rPr>
              <a:t>decarbonisation</a:t>
            </a:r>
            <a:r>
              <a:rPr lang="en-US" sz="1400" b="1"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and resilience objectives,</a:t>
            </a:r>
            <a:r>
              <a:rPr lang="en-US" sz="1400" dirty="0">
                <a:solidFill>
                  <a:srgbClr val="000000"/>
                </a:solidFill>
                <a:effectLst/>
                <a:latin typeface="Georgia" panose="02040502050405020303" pitchFamily="18" charset="0"/>
                <a:ea typeface="Georgia" panose="02040502050405020303" pitchFamily="18" charset="0"/>
                <a:cs typeface="Georgia" panose="02040502050405020303" pitchFamily="18" charset="0"/>
              </a:rPr>
              <a:t> including nature-based solutions, in national urban design and regeneration strategies. </a:t>
            </a:r>
            <a:endParaRPr lang="en-US" sz="14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61997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0EF166-70C4-B749-AD58-00315C052CA4}"/>
              </a:ext>
            </a:extLst>
          </p:cNvPr>
          <p:cNvSpPr/>
          <p:nvPr/>
        </p:nvSpPr>
        <p:spPr>
          <a:xfrm>
            <a:off x="-60561" y="3900953"/>
            <a:ext cx="9262872" cy="1276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4" name="TextBox 3">
            <a:extLst>
              <a:ext uri="{FF2B5EF4-FFF2-40B4-BE49-F238E27FC236}">
                <a16:creationId xmlns:a16="http://schemas.microsoft.com/office/drawing/2014/main" id="{BF04929D-4EE0-234F-8041-A14BC81492FD}"/>
              </a:ext>
            </a:extLst>
          </p:cNvPr>
          <p:cNvSpPr txBox="1"/>
          <p:nvPr/>
        </p:nvSpPr>
        <p:spPr>
          <a:xfrm>
            <a:off x="1052205"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Co-managed by</a:t>
            </a:r>
          </a:p>
        </p:txBody>
      </p:sp>
      <p:sp>
        <p:nvSpPr>
          <p:cNvPr id="6" name="TextBox 5">
            <a:extLst>
              <a:ext uri="{FF2B5EF4-FFF2-40B4-BE49-F238E27FC236}">
                <a16:creationId xmlns:a16="http://schemas.microsoft.com/office/drawing/2014/main" id="{68A9F9B8-2DD9-D941-AD6E-F5C4FA3C8236}"/>
              </a:ext>
            </a:extLst>
          </p:cNvPr>
          <p:cNvSpPr txBox="1"/>
          <p:nvPr/>
        </p:nvSpPr>
        <p:spPr>
          <a:xfrm>
            <a:off x="3465903"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In partnership with</a:t>
            </a:r>
          </a:p>
        </p:txBody>
      </p:sp>
      <p:pic>
        <p:nvPicPr>
          <p:cNvPr id="7" name="Picture 6">
            <a:extLst>
              <a:ext uri="{FF2B5EF4-FFF2-40B4-BE49-F238E27FC236}">
                <a16:creationId xmlns:a16="http://schemas.microsoft.com/office/drawing/2014/main" id="{291D4553-BEF7-A646-894C-F108EB8CC2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56" y="4303694"/>
            <a:ext cx="2248775" cy="738945"/>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E77C282-6205-6D42-B464-28D5CCFC9BC8}"/>
              </a:ext>
            </a:extLst>
          </p:cNvPr>
          <p:cNvPicPr/>
          <p:nvPr/>
        </p:nvPicPr>
        <p:blipFill>
          <a:blip r:embed="rId3">
            <a:extLst>
              <a:ext uri="{28A0092B-C50C-407E-A947-70E740481C1C}">
                <a14:useLocalDpi xmlns:a14="http://schemas.microsoft.com/office/drawing/2010/main" val="0"/>
              </a:ext>
            </a:extLst>
          </a:blip>
          <a:stretch>
            <a:fillRect/>
          </a:stretch>
        </p:blipFill>
        <p:spPr>
          <a:xfrm>
            <a:off x="2189878" y="4404292"/>
            <a:ext cx="537746" cy="537746"/>
          </a:xfrm>
          <a:prstGeom prst="rect">
            <a:avLst/>
          </a:prstGeom>
        </p:spPr>
      </p:pic>
      <p:pic>
        <p:nvPicPr>
          <p:cNvPr id="10" name="Picture 9" descr="A close up of a logo&#10;&#10;Description automatically generated">
            <a:extLst>
              <a:ext uri="{FF2B5EF4-FFF2-40B4-BE49-F238E27FC236}">
                <a16:creationId xmlns:a16="http://schemas.microsoft.com/office/drawing/2014/main" id="{92E8C934-EAB4-144E-B928-13AF09242E8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60994" y="4545991"/>
            <a:ext cx="2419762" cy="254347"/>
          </a:xfrm>
          <a:prstGeom prst="rect">
            <a:avLst/>
          </a:prstGeom>
        </p:spPr>
      </p:pic>
      <p:pic>
        <p:nvPicPr>
          <p:cNvPr id="11" name="Picture 10" descr="Graphical user interface, text&#10;&#10;Description automatically generated">
            <a:extLst>
              <a:ext uri="{FF2B5EF4-FFF2-40B4-BE49-F238E27FC236}">
                <a16:creationId xmlns:a16="http://schemas.microsoft.com/office/drawing/2014/main" id="{EA7B7CA0-D21D-A64B-8F40-AAEFF251A021}"/>
              </a:ext>
            </a:extLst>
          </p:cNvPr>
          <p:cNvPicPr/>
          <p:nvPr/>
        </p:nvPicPr>
        <p:blipFill>
          <a:blip r:embed="rId5"/>
          <a:stretch>
            <a:fillRect/>
          </a:stretch>
        </p:blipFill>
        <p:spPr>
          <a:xfrm>
            <a:off x="5929009" y="4386021"/>
            <a:ext cx="1482876" cy="534106"/>
          </a:xfrm>
          <a:prstGeom prst="rect">
            <a:avLst/>
          </a:prstGeom>
        </p:spPr>
      </p:pic>
      <p:pic>
        <p:nvPicPr>
          <p:cNvPr id="12" name="Picture 11" descr="Text&#10;&#10;Description automatically generated">
            <a:extLst>
              <a:ext uri="{FF2B5EF4-FFF2-40B4-BE49-F238E27FC236}">
                <a16:creationId xmlns:a16="http://schemas.microsoft.com/office/drawing/2014/main" id="{7FB4FD2B-6E6B-0A47-A3DE-C8665B39F111}"/>
              </a:ext>
            </a:extLst>
          </p:cNvPr>
          <p:cNvPicPr/>
          <p:nvPr/>
        </p:nvPicPr>
        <p:blipFill rotWithShape="1">
          <a:blip r:embed="rId6"/>
          <a:srcRect t="14571" b="11559"/>
          <a:stretch/>
        </p:blipFill>
        <p:spPr bwMode="auto">
          <a:xfrm>
            <a:off x="7560139" y="4366983"/>
            <a:ext cx="1395554" cy="572182"/>
          </a:xfrm>
          <a:prstGeom prst="rect">
            <a:avLst/>
          </a:prstGeom>
          <a:ln>
            <a:noFill/>
          </a:ln>
          <a:extLst>
            <a:ext uri="{53640926-AAD7-44D8-BBD7-CCE9431645EC}">
              <a14:shadowObscured xmlns:a14="http://schemas.microsoft.com/office/drawing/2010/main"/>
            </a:ext>
          </a:extLst>
        </p:spPr>
      </p:pic>
      <p:sp>
        <p:nvSpPr>
          <p:cNvPr id="13" name="Text Placeholder 1">
            <a:extLst>
              <a:ext uri="{FF2B5EF4-FFF2-40B4-BE49-F238E27FC236}">
                <a16:creationId xmlns:a16="http://schemas.microsoft.com/office/drawing/2014/main" id="{EE1325B1-019E-F64D-9A70-AB5D21EEEC88}"/>
              </a:ext>
            </a:extLst>
          </p:cNvPr>
          <p:cNvSpPr txBox="1">
            <a:spLocks/>
          </p:cNvSpPr>
          <p:nvPr/>
        </p:nvSpPr>
        <p:spPr>
          <a:xfrm>
            <a:off x="373923" y="2841839"/>
            <a:ext cx="3322090" cy="1149570"/>
          </a:xfrm>
          <a:prstGeom prst="rect">
            <a:avLst/>
          </a:prstGeom>
        </p:spPr>
        <p:txBody>
          <a:bodyPr anchor="ct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spcBef>
                <a:spcPts val="0"/>
              </a:spcBef>
              <a:spcAft>
                <a:spcPts val="0"/>
              </a:spcAft>
              <a:buClr>
                <a:srgbClr val="171C8F"/>
              </a:buClr>
              <a:defRPr/>
            </a:pPr>
            <a:r>
              <a:rPr lang="en-US" sz="2000" dirty="0" err="1">
                <a:solidFill>
                  <a:srgbClr val="FFFFFF"/>
                </a:solidFill>
              </a:rPr>
              <a:t>urbantransitions.global</a:t>
            </a:r>
            <a:endParaRPr lang="en-US" sz="2000" dirty="0">
              <a:solidFill>
                <a:srgbClr val="FFFFFF"/>
              </a:solidFill>
            </a:endParaRPr>
          </a:p>
          <a:p>
            <a:pPr defTabSz="685783">
              <a:spcBef>
                <a:spcPts val="0"/>
              </a:spcBef>
              <a:spcAft>
                <a:spcPts val="0"/>
              </a:spcAft>
              <a:buClr>
                <a:srgbClr val="171C8F"/>
              </a:buClr>
              <a:defRPr/>
            </a:pPr>
            <a:r>
              <a:rPr lang="en-US" sz="2000" dirty="0">
                <a:solidFill>
                  <a:srgbClr val="FFFFFF"/>
                </a:solidFill>
              </a:rPr>
              <a:t>#</a:t>
            </a:r>
            <a:r>
              <a:rPr lang="en-US" sz="2000" dirty="0" err="1">
                <a:solidFill>
                  <a:srgbClr val="FFFFFF"/>
                </a:solidFill>
              </a:rPr>
              <a:t>UrbanOpportunity</a:t>
            </a:r>
            <a:endParaRPr lang="en-US" sz="2000" dirty="0">
              <a:solidFill>
                <a:srgbClr val="FFFFFF"/>
              </a:solidFill>
            </a:endParaRPr>
          </a:p>
        </p:txBody>
      </p:sp>
      <p:pic>
        <p:nvPicPr>
          <p:cNvPr id="14" name="Picture 13" descr="Text&#10;&#10;Description automatically generated">
            <a:extLst>
              <a:ext uri="{FF2B5EF4-FFF2-40B4-BE49-F238E27FC236}">
                <a16:creationId xmlns:a16="http://schemas.microsoft.com/office/drawing/2014/main" id="{575DBAA0-1587-7E4A-A530-C4EAFE35980E}"/>
              </a:ext>
            </a:extLst>
          </p:cNvPr>
          <p:cNvPicPr>
            <a:picLocks noChangeAspect="1"/>
          </p:cNvPicPr>
          <p:nvPr/>
        </p:nvPicPr>
        <p:blipFill>
          <a:blip r:embed="rId7">
            <a:lum bright="70000" contrast="-70000"/>
            <a:extLst>
              <a:ext uri="{BEBA8EAE-BF5A-486C-A8C5-ECC9F3942E4B}">
                <a14:imgProps xmlns:a14="http://schemas.microsoft.com/office/drawing/2010/main">
                  <a14:imgLayer r:embed="rId8">
                    <a14:imgEffect>
                      <a14:colorTemperature colorTemp="4700"/>
                    </a14:imgEffect>
                  </a14:imgLayer>
                </a14:imgProps>
              </a:ext>
            </a:extLst>
          </a:blip>
          <a:stretch>
            <a:fillRect/>
          </a:stretch>
        </p:blipFill>
        <p:spPr>
          <a:xfrm>
            <a:off x="7131490" y="204335"/>
            <a:ext cx="1749753" cy="1035885"/>
          </a:xfrm>
          <a:prstGeom prst="rect">
            <a:avLst/>
          </a:prstGeom>
        </p:spPr>
      </p:pic>
      <p:sp>
        <p:nvSpPr>
          <p:cNvPr id="15" name="TextBox 14">
            <a:extLst>
              <a:ext uri="{FF2B5EF4-FFF2-40B4-BE49-F238E27FC236}">
                <a16:creationId xmlns:a16="http://schemas.microsoft.com/office/drawing/2014/main" id="{47C4EA38-65BF-5142-82FD-B073D01D13B8}"/>
              </a:ext>
            </a:extLst>
          </p:cNvPr>
          <p:cNvSpPr txBox="1"/>
          <p:nvPr/>
        </p:nvSpPr>
        <p:spPr>
          <a:xfrm>
            <a:off x="373922" y="1538350"/>
            <a:ext cx="4679486" cy="1015663"/>
          </a:xfrm>
          <a:prstGeom prst="rect">
            <a:avLst/>
          </a:prstGeom>
          <a:noFill/>
        </p:spPr>
        <p:txBody>
          <a:bodyPr wrap="none" rtlCol="0">
            <a:spAutoFit/>
          </a:bodyPr>
          <a:lstStyle/>
          <a:p>
            <a:pPr defTabSz="457189"/>
            <a:r>
              <a:rPr lang="en-US" sz="3000" b="1">
                <a:solidFill>
                  <a:srgbClr val="FF8F1C"/>
                </a:solidFill>
                <a:latin typeface="Roboto" panose="02000000000000000000" pitchFamily="2" charset="0"/>
                <a:ea typeface="Roboto" panose="02000000000000000000" pitchFamily="2" charset="0"/>
              </a:rPr>
              <a:t>SEIZING CHINA’S </a:t>
            </a:r>
            <a:r>
              <a:rPr lang="en-US" sz="3000" b="1" dirty="0">
                <a:solidFill>
                  <a:srgbClr val="FF8F1C"/>
                </a:solidFill>
                <a:latin typeface="Roboto" panose="02000000000000000000" pitchFamily="2" charset="0"/>
                <a:ea typeface="Roboto" panose="02000000000000000000" pitchFamily="2" charset="0"/>
              </a:rPr>
              <a:t>URBAN </a:t>
            </a:r>
          </a:p>
          <a:p>
            <a:pPr defTabSz="457189"/>
            <a:r>
              <a:rPr lang="en-US" sz="3000" b="1" dirty="0">
                <a:solidFill>
                  <a:srgbClr val="FF8F1C"/>
                </a:solidFill>
                <a:latin typeface="Roboto" panose="02000000000000000000" pitchFamily="2" charset="0"/>
                <a:ea typeface="Roboto" panose="02000000000000000000" pitchFamily="2" charset="0"/>
              </a:rPr>
              <a:t>OPPORTUNITY</a:t>
            </a:r>
          </a:p>
        </p:txBody>
      </p:sp>
    </p:spTree>
    <p:extLst>
      <p:ext uri="{BB962C8B-B14F-4D97-AF65-F5344CB8AC3E}">
        <p14:creationId xmlns:p14="http://schemas.microsoft.com/office/powerpoint/2010/main" val="1789934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628650" y="611803"/>
            <a:ext cx="7897660" cy="323906"/>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a:r>
              <a:rPr lang="en-US" dirty="0"/>
              <a:t>About the </a:t>
            </a:r>
            <a:r>
              <a:rPr lang="en-US" i="1" dirty="0"/>
              <a:t>Seizing China’s Urban Opportunity </a:t>
            </a:r>
            <a:r>
              <a:rPr lang="en-US" dirty="0"/>
              <a:t>report</a:t>
            </a:r>
          </a:p>
        </p:txBody>
      </p:sp>
      <p:sp>
        <p:nvSpPr>
          <p:cNvPr id="5" name="Content Placeholder 2">
            <a:extLst>
              <a:ext uri="{FF2B5EF4-FFF2-40B4-BE49-F238E27FC236}">
                <a16:creationId xmlns:a16="http://schemas.microsoft.com/office/drawing/2014/main" id="{2164ED5B-6ED4-428E-BF02-46CE27C98456}"/>
              </a:ext>
            </a:extLst>
          </p:cNvPr>
          <p:cNvSpPr>
            <a:spLocks noGrp="1"/>
          </p:cNvSpPr>
          <p:nvPr>
            <p:ph idx="1"/>
          </p:nvPr>
        </p:nvSpPr>
        <p:spPr>
          <a:xfrm>
            <a:off x="623170" y="1424853"/>
            <a:ext cx="7897660" cy="3001160"/>
          </a:xfrm>
        </p:spPr>
        <p:txBody>
          <a:bodyPr/>
          <a:lstStyle/>
          <a:p>
            <a:pPr marL="285750" lvl="0" indent="-285750">
              <a:lnSpc>
                <a:spcPct val="90000"/>
              </a:lnSpc>
              <a:buFont typeface="Arial" panose="020B0604020202020204" pitchFamily="34" charset="0"/>
              <a:buChar char="•"/>
            </a:pPr>
            <a:r>
              <a:rPr lang="en-US" dirty="0">
                <a:latin typeface="Roboto" panose="02000000000000000000" pitchFamily="2" charset="0"/>
              </a:rPr>
              <a:t>Launched to support the COP26 UK Presidency in building momentum for enhanced climate ambition by national governments and other actors ahead of COP26 in Glasgow. Through insights from China, it provides a call to action to tackle the triple challenges of COVID-19 recovery, economic development, and climate action by transforming cities. </a:t>
            </a:r>
          </a:p>
          <a:p>
            <a:pPr marL="285750" lvl="0" indent="-285750">
              <a:lnSpc>
                <a:spcPct val="90000"/>
              </a:lnSpc>
              <a:buFont typeface="Arial" panose="020B0604020202020204" pitchFamily="34" charset="0"/>
              <a:buChar char="•"/>
            </a:pPr>
            <a:r>
              <a:rPr lang="en-US" dirty="0">
                <a:latin typeface="Roboto" panose="02000000000000000000" pitchFamily="2" charset="0"/>
              </a:rPr>
              <a:t>It is a collaborative effort, created in consultation with experts and policymakers in China, with additional input from more than 36 organisations across five continents, following from the foundational 2019 </a:t>
            </a:r>
            <a:r>
              <a:rPr lang="en-US" i="1" dirty="0">
                <a:latin typeface="Roboto" panose="02000000000000000000" pitchFamily="2" charset="0"/>
              </a:rPr>
              <a:t>Climate Emergency, Urban Opportunity</a:t>
            </a:r>
            <a:r>
              <a:rPr lang="en-US" dirty="0">
                <a:latin typeface="Roboto" panose="02000000000000000000" pitchFamily="2" charset="0"/>
              </a:rPr>
              <a:t> report.</a:t>
            </a:r>
          </a:p>
          <a:p>
            <a:pPr marL="285750" lvl="0" indent="-285750">
              <a:lnSpc>
                <a:spcPct val="90000"/>
              </a:lnSpc>
              <a:buFont typeface="Arial" panose="020B0604020202020204" pitchFamily="34" charset="0"/>
              <a:buChar char="•"/>
            </a:pPr>
            <a:endParaRPr lang="en-US" dirty="0">
              <a:latin typeface="Roboto" panose="02000000000000000000" pitchFamily="2" charset="0"/>
            </a:endParaRPr>
          </a:p>
        </p:txBody>
      </p:sp>
    </p:spTree>
    <p:extLst>
      <p:ext uri="{BB962C8B-B14F-4D97-AF65-F5344CB8AC3E}">
        <p14:creationId xmlns:p14="http://schemas.microsoft.com/office/powerpoint/2010/main" val="2033743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035CBA7-1B66-FC4A-A75F-29C2C070DD56}"/>
              </a:ext>
            </a:extLst>
          </p:cNvPr>
          <p:cNvSpPr>
            <a:spLocks noGrp="1"/>
          </p:cNvSpPr>
          <p:nvPr>
            <p:ph type="ftr" sz="quarter" idx="10"/>
          </p:nvPr>
        </p:nvSpPr>
        <p:spPr/>
        <p:txBody>
          <a:bodyPr/>
          <a:lstStyle/>
          <a:p>
            <a:r>
              <a:rPr lang="en-US"/>
              <a:t>Report title</a:t>
            </a:r>
          </a:p>
        </p:txBody>
      </p:sp>
      <p:sp>
        <p:nvSpPr>
          <p:cNvPr id="3" name="Slide Number Placeholder 2">
            <a:extLst>
              <a:ext uri="{FF2B5EF4-FFF2-40B4-BE49-F238E27FC236}">
                <a16:creationId xmlns:a16="http://schemas.microsoft.com/office/drawing/2014/main" id="{2FD32E66-7079-3F49-92C3-45A8C1E66C36}"/>
              </a:ext>
            </a:extLst>
          </p:cNvPr>
          <p:cNvSpPr>
            <a:spLocks noGrp="1"/>
          </p:cNvSpPr>
          <p:nvPr>
            <p:ph type="sldNum" sz="quarter" idx="11"/>
          </p:nvPr>
        </p:nvSpPr>
        <p:spPr/>
        <p:txBody>
          <a:bodyPr/>
          <a:lstStyle/>
          <a:p>
            <a:fld id="{C19DCF79-8D0F-6F4D-A6DF-4BF78324B6C7}" type="slidenum">
              <a:rPr lang="en-US" smtClean="0"/>
              <a:pPr/>
              <a:t>3</a:t>
            </a:fld>
            <a:endParaRPr lang="en-US"/>
          </a:p>
        </p:txBody>
      </p:sp>
      <p:sp>
        <p:nvSpPr>
          <p:cNvPr id="4" name="Title 3">
            <a:extLst>
              <a:ext uri="{FF2B5EF4-FFF2-40B4-BE49-F238E27FC236}">
                <a16:creationId xmlns:a16="http://schemas.microsoft.com/office/drawing/2014/main" id="{1F91D1CC-1F78-304B-A00D-1459902F72B0}"/>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EF629000-8637-4A41-852D-F0B0495407DB}"/>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98613E28-7345-AA42-98C5-3EE673360071}"/>
              </a:ext>
            </a:extLst>
          </p:cNvPr>
          <p:cNvSpPr>
            <a:spLocks noGrp="1"/>
          </p:cNvSpPr>
          <p:nvPr>
            <p:ph type="body" sz="quarter" idx="13"/>
          </p:nvPr>
        </p:nvSpPr>
        <p:spPr/>
        <p:txBody>
          <a:bodyPr/>
          <a:lstStyle/>
          <a:p>
            <a:endParaRPr lang="en-US"/>
          </a:p>
        </p:txBody>
      </p:sp>
      <p:pic>
        <p:nvPicPr>
          <p:cNvPr id="9" name="Picture Placeholder 8" descr="Diagram&#10;&#10;Description automatically generated">
            <a:extLst>
              <a:ext uri="{FF2B5EF4-FFF2-40B4-BE49-F238E27FC236}">
                <a16:creationId xmlns:a16="http://schemas.microsoft.com/office/drawing/2014/main" id="{276FF94A-8BC3-EF4E-82F2-BC30247B7DDC}"/>
              </a:ext>
            </a:extLst>
          </p:cNvPr>
          <p:cNvPicPr>
            <a:picLocks noGrp="1" noChangeAspect="1"/>
          </p:cNvPicPr>
          <p:nvPr>
            <p:ph type="pic" sz="quarter" idx="14"/>
          </p:nvPr>
        </p:nvPicPr>
        <p:blipFill>
          <a:blip r:embed="rId3"/>
          <a:srcRect/>
          <a:stretch>
            <a:fillRect/>
          </a:stretch>
        </p:blipFill>
        <p:spPr/>
      </p:pic>
      <p:sp>
        <p:nvSpPr>
          <p:cNvPr id="10" name="Title 1">
            <a:extLst>
              <a:ext uri="{FF2B5EF4-FFF2-40B4-BE49-F238E27FC236}">
                <a16:creationId xmlns:a16="http://schemas.microsoft.com/office/drawing/2014/main" id="{C67E4874-BCB6-7043-8A12-1B3442013A48}"/>
              </a:ext>
            </a:extLst>
          </p:cNvPr>
          <p:cNvSpPr txBox="1">
            <a:spLocks/>
          </p:cNvSpPr>
          <p:nvPr/>
        </p:nvSpPr>
        <p:spPr>
          <a:xfrm>
            <a:off x="4059936" y="342389"/>
            <a:ext cx="4608576" cy="1071562"/>
          </a:xfrm>
          <a:prstGeom prst="rect">
            <a:avLst/>
          </a:prstGeom>
        </p:spPr>
        <p:txBody>
          <a:bodyPr vert="horz" lIns="91440" tIns="45720" rIns="91440" bIns="45720" rtlCol="0" anchor="b">
            <a:normAutofit fontScale="90000" lnSpcReduction="10000"/>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r>
              <a:rPr lang="en-US" sz="2800"/>
              <a:t>The triple challenge facing Chinese Central Government and the critical role of </a:t>
            </a:r>
            <a:r>
              <a:rPr lang="en-US" altLang="zh-CN" sz="2800"/>
              <a:t>Chinese </a:t>
            </a:r>
            <a:r>
              <a:rPr lang="en-US" sz="2800"/>
              <a:t>cities </a:t>
            </a:r>
            <a:endParaRPr lang="en-US" sz="2800" dirty="0"/>
          </a:p>
        </p:txBody>
      </p:sp>
    </p:spTree>
    <p:extLst>
      <p:ext uri="{BB962C8B-B14F-4D97-AF65-F5344CB8AC3E}">
        <p14:creationId xmlns:p14="http://schemas.microsoft.com/office/powerpoint/2010/main" val="3641141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B779-7BE7-264A-81EF-2CCFFDD15656}"/>
              </a:ext>
            </a:extLst>
          </p:cNvPr>
          <p:cNvSpPr>
            <a:spLocks noGrp="1"/>
          </p:cNvSpPr>
          <p:nvPr>
            <p:ph type="title"/>
          </p:nvPr>
        </p:nvSpPr>
        <p:spPr>
          <a:xfrm>
            <a:off x="499425" y="1271651"/>
            <a:ext cx="3344238" cy="1071562"/>
          </a:xfrm>
        </p:spPr>
        <p:txBody>
          <a:bodyPr anchor="b">
            <a:noAutofit/>
          </a:bodyPr>
          <a:lstStyle/>
          <a:p>
            <a:r>
              <a:rPr lang="en-GB" sz="2600" dirty="0"/>
              <a:t>Cities will be critical to solving triple challenge of recovery, development, and climate change </a:t>
            </a:r>
            <a:endParaRPr lang="en-US" sz="2600" dirty="0"/>
          </a:p>
        </p:txBody>
      </p:sp>
      <p:sp>
        <p:nvSpPr>
          <p:cNvPr id="3" name="Content Placeholder 2">
            <a:extLst>
              <a:ext uri="{FF2B5EF4-FFF2-40B4-BE49-F238E27FC236}">
                <a16:creationId xmlns:a16="http://schemas.microsoft.com/office/drawing/2014/main" id="{385E42FD-E82A-6443-8D9F-CBD618146E4E}"/>
              </a:ext>
            </a:extLst>
          </p:cNvPr>
          <p:cNvSpPr>
            <a:spLocks noGrp="1"/>
          </p:cNvSpPr>
          <p:nvPr>
            <p:ph sz="quarter" idx="11"/>
          </p:nvPr>
        </p:nvSpPr>
        <p:spPr>
          <a:xfrm>
            <a:off x="499425" y="2411286"/>
            <a:ext cx="3209617" cy="2402014"/>
          </a:xfrm>
        </p:spPr>
        <p:txBody>
          <a:bodyPr>
            <a:normAutofit/>
          </a:bodyPr>
          <a:lstStyle/>
          <a:p>
            <a:pPr marL="342900" lvl="1" indent="0">
              <a:buClr>
                <a:schemeClr val="bg1"/>
              </a:buClr>
              <a:buNone/>
            </a:pPr>
            <a:r>
              <a:rPr lang="en-US" sz="1300" b="1" dirty="0">
                <a:solidFill>
                  <a:schemeClr val="bg1"/>
                </a:solidFill>
              </a:rPr>
              <a:t>Cities are:</a:t>
            </a:r>
          </a:p>
          <a:p>
            <a:pPr lvl="1">
              <a:buClr>
                <a:schemeClr val="bg1"/>
              </a:buClr>
            </a:pPr>
            <a:r>
              <a:rPr lang="en-US" sz="1200" b="1" dirty="0">
                <a:solidFill>
                  <a:schemeClr val="bg1"/>
                </a:solidFill>
              </a:rPr>
              <a:t>Economic engines, </a:t>
            </a:r>
            <a:r>
              <a:rPr lang="en-US" sz="1200" dirty="0">
                <a:solidFill>
                  <a:schemeClr val="bg1"/>
                </a:solidFill>
              </a:rPr>
              <a:t>producing 90% of C</a:t>
            </a:r>
            <a:r>
              <a:rPr lang="en-US" altLang="zh-CN" sz="1200" dirty="0">
                <a:solidFill>
                  <a:schemeClr val="bg1"/>
                </a:solidFill>
              </a:rPr>
              <a:t>hina’s</a:t>
            </a:r>
            <a:r>
              <a:rPr lang="en-US" sz="1200" dirty="0">
                <a:solidFill>
                  <a:schemeClr val="bg1"/>
                </a:solidFill>
              </a:rPr>
              <a:t> GDP</a:t>
            </a:r>
          </a:p>
          <a:p>
            <a:pPr lvl="1">
              <a:buClr>
                <a:schemeClr val="bg1"/>
              </a:buClr>
            </a:pPr>
            <a:r>
              <a:rPr lang="en-US" sz="1200" b="1" dirty="0">
                <a:solidFill>
                  <a:schemeClr val="bg1"/>
                </a:solidFill>
              </a:rPr>
              <a:t>Development and opportunity hubs,</a:t>
            </a:r>
            <a:r>
              <a:rPr lang="en-US" sz="1200" dirty="0">
                <a:solidFill>
                  <a:schemeClr val="bg1"/>
                </a:solidFill>
              </a:rPr>
              <a:t> with efficiencies of scale, access to diverse job opportunities, vibrant communities, and cultural amenities</a:t>
            </a:r>
            <a:endParaRPr lang="en-US" dirty="0">
              <a:solidFill>
                <a:schemeClr val="bg1"/>
              </a:solidFill>
            </a:endParaRPr>
          </a:p>
          <a:p>
            <a:pPr lvl="1">
              <a:buClr>
                <a:schemeClr val="bg1"/>
              </a:buClr>
            </a:pPr>
            <a:r>
              <a:rPr lang="en-US" sz="1200" b="1" dirty="0">
                <a:solidFill>
                  <a:schemeClr val="bg1"/>
                </a:solidFill>
              </a:rPr>
              <a:t>Significant emitters,</a:t>
            </a:r>
            <a:r>
              <a:rPr lang="en-US" sz="1200" dirty="0">
                <a:solidFill>
                  <a:schemeClr val="bg1"/>
                </a:solidFill>
              </a:rPr>
              <a:t> responsible for 85% of energy-related China’s CO</a:t>
            </a:r>
            <a:r>
              <a:rPr lang="en-US" sz="1200" baseline="-25000" dirty="0">
                <a:solidFill>
                  <a:schemeClr val="bg1"/>
                </a:solidFill>
              </a:rPr>
              <a:t>2</a:t>
            </a:r>
            <a:r>
              <a:rPr lang="en-US" sz="1200" dirty="0">
                <a:solidFill>
                  <a:schemeClr val="bg1"/>
                </a:solidFill>
              </a:rPr>
              <a:t> emissions </a:t>
            </a:r>
          </a:p>
        </p:txBody>
      </p:sp>
    </p:spTree>
    <p:extLst>
      <p:ext uri="{BB962C8B-B14F-4D97-AF65-F5344CB8AC3E}">
        <p14:creationId xmlns:p14="http://schemas.microsoft.com/office/powerpoint/2010/main" val="3087081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8DEFC9-288E-7C49-92FD-0F3FC0BE09FD}"/>
              </a:ext>
            </a:extLst>
          </p:cNvPr>
          <p:cNvSpPr txBox="1"/>
          <p:nvPr/>
        </p:nvSpPr>
        <p:spPr>
          <a:xfrm>
            <a:off x="333829" y="754743"/>
            <a:ext cx="5762171" cy="535531"/>
          </a:xfrm>
          <a:prstGeom prst="rect">
            <a:avLst/>
          </a:prstGeom>
          <a:noFill/>
        </p:spPr>
        <p:txBody>
          <a:bodyPr wrap="square" rtlCol="0">
            <a:spAutoFit/>
          </a:bodyPr>
          <a:lstStyle/>
          <a:p>
            <a:pPr defTabSz="685800">
              <a:lnSpc>
                <a:spcPct val="90000"/>
              </a:lnSpc>
              <a:spcBef>
                <a:spcPct val="0"/>
              </a:spcBef>
            </a:pPr>
            <a:r>
              <a:rPr lang="en-US" sz="3200" b="1" dirty="0">
                <a:solidFill>
                  <a:schemeClr val="bg1"/>
                </a:solidFill>
                <a:latin typeface="Roboto Condensed" panose="02000000000000000000" pitchFamily="2" charset="0"/>
                <a:ea typeface="Roboto Condensed" panose="02000000000000000000" pitchFamily="2" charset="0"/>
                <a:cs typeface="+mj-cs"/>
              </a:rPr>
              <a:t>Report Goals</a:t>
            </a:r>
            <a:endParaRPr lang="en-US" sz="3200" b="1" strike="sngStrike" dirty="0">
              <a:solidFill>
                <a:schemeClr val="bg1"/>
              </a:solidFill>
              <a:latin typeface="Roboto Condensed" panose="02000000000000000000" pitchFamily="2" charset="0"/>
              <a:ea typeface="Roboto Condensed" panose="02000000000000000000" pitchFamily="2" charset="0"/>
              <a:cs typeface="+mj-cs"/>
            </a:endParaRPr>
          </a:p>
        </p:txBody>
      </p:sp>
      <p:sp>
        <p:nvSpPr>
          <p:cNvPr id="3" name="TextBox 2">
            <a:extLst>
              <a:ext uri="{FF2B5EF4-FFF2-40B4-BE49-F238E27FC236}">
                <a16:creationId xmlns:a16="http://schemas.microsoft.com/office/drawing/2014/main" id="{0F0B0FEC-3CC1-F24E-B30C-63CE1A3A76AC}"/>
              </a:ext>
            </a:extLst>
          </p:cNvPr>
          <p:cNvSpPr txBox="1"/>
          <p:nvPr/>
        </p:nvSpPr>
        <p:spPr>
          <a:xfrm>
            <a:off x="333829" y="1290274"/>
            <a:ext cx="8374743" cy="2554545"/>
          </a:xfrm>
          <a:prstGeom prst="rect">
            <a:avLst/>
          </a:prstGeom>
          <a:noFill/>
        </p:spPr>
        <p:txBody>
          <a:bodyPr wrap="square" rtlCol="0">
            <a:spAutoFit/>
          </a:bodyPr>
          <a:lstStyle/>
          <a:p>
            <a:r>
              <a:rPr lang="en-US" sz="2000" dirty="0">
                <a:solidFill>
                  <a:schemeClr val="bg1"/>
                </a:solidFill>
                <a:latin typeface="Roboto" panose="02000000000000000000" pitchFamily="2" charset="0"/>
                <a:ea typeface="Roboto" panose="02000000000000000000" pitchFamily="2" charset="0"/>
                <a:cs typeface="+mj-cs"/>
              </a:rPr>
              <a:t>This report explains how China can recover from COVID-19 and achieve  </a:t>
            </a:r>
            <a:r>
              <a:rPr lang="en-US" sz="2000" dirty="0" err="1">
                <a:solidFill>
                  <a:schemeClr val="bg1"/>
                </a:solidFill>
                <a:latin typeface="Roboto" panose="02000000000000000000" pitchFamily="2" charset="0"/>
                <a:ea typeface="Roboto" panose="02000000000000000000" pitchFamily="2" charset="0"/>
                <a:cs typeface="+mj-cs"/>
              </a:rPr>
              <a:t>decarbonisation</a:t>
            </a:r>
            <a:r>
              <a:rPr lang="en-US" sz="2000" dirty="0">
                <a:solidFill>
                  <a:schemeClr val="bg1"/>
                </a:solidFill>
                <a:latin typeface="Roboto" panose="02000000000000000000" pitchFamily="2" charset="0"/>
                <a:ea typeface="Roboto" panose="02000000000000000000" pitchFamily="2" charset="0"/>
                <a:cs typeface="+mj-cs"/>
              </a:rPr>
              <a:t> and economic growth by building low-carbon, resilient, and inclusive cities.</a:t>
            </a:r>
          </a:p>
          <a:p>
            <a:endParaRPr lang="en-US" sz="2000" dirty="0">
              <a:solidFill>
                <a:schemeClr val="bg1"/>
              </a:solidFill>
              <a:latin typeface="Roboto" panose="02000000000000000000" pitchFamily="2" charset="0"/>
              <a:ea typeface="Roboto" panose="02000000000000000000" pitchFamily="2" charset="0"/>
              <a:cs typeface="+mj-cs"/>
            </a:endParaRPr>
          </a:p>
          <a:p>
            <a:r>
              <a:rPr lang="en-GB" sz="2000" dirty="0">
                <a:solidFill>
                  <a:schemeClr val="bg1"/>
                </a:solidFill>
                <a:latin typeface="Roboto" panose="02000000000000000000" pitchFamily="2" charset="0"/>
                <a:ea typeface="Roboto" panose="02000000000000000000" pitchFamily="2" charset="0"/>
                <a:cs typeface="+mj-cs"/>
              </a:rPr>
              <a:t>This report demonstrates both the opportunities and the challenges that </a:t>
            </a:r>
            <a:r>
              <a:rPr lang="en-US" altLang="zh-CN" sz="2000" dirty="0">
                <a:solidFill>
                  <a:schemeClr val="bg1"/>
                </a:solidFill>
                <a:latin typeface="Roboto" panose="02000000000000000000" pitchFamily="2" charset="0"/>
                <a:ea typeface="Roboto" panose="02000000000000000000" pitchFamily="2" charset="0"/>
                <a:cs typeface="+mj-cs"/>
              </a:rPr>
              <a:t>cities of</a:t>
            </a:r>
            <a:r>
              <a:rPr lang="en-GB" sz="2000" dirty="0">
                <a:solidFill>
                  <a:schemeClr val="bg1"/>
                </a:solidFill>
                <a:latin typeface="Roboto" panose="02000000000000000000" pitchFamily="2" charset="0"/>
                <a:ea typeface="Roboto" panose="02000000000000000000" pitchFamily="2" charset="0"/>
                <a:cs typeface="+mj-cs"/>
              </a:rPr>
              <a:t> China are currently facing. It provides specific policy recommendations to national government in unlocking the potentials of China’s cities.</a:t>
            </a:r>
            <a:endParaRPr lang="en-US" sz="1600"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10261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D301-F66B-4DCA-BF49-DDD00FF22F11}"/>
              </a:ext>
            </a:extLst>
          </p:cNvPr>
          <p:cNvSpPr>
            <a:spLocks noGrp="1"/>
          </p:cNvSpPr>
          <p:nvPr>
            <p:ph type="title" idx="4294967295"/>
          </p:nvPr>
        </p:nvSpPr>
        <p:spPr>
          <a:xfrm>
            <a:off x="367313" y="480173"/>
            <a:ext cx="7347382" cy="626785"/>
          </a:xfrm>
        </p:spPr>
        <p:txBody>
          <a:bodyPr>
            <a:normAutofit fontScale="90000"/>
          </a:bodyPr>
          <a:lstStyle/>
          <a:p>
            <a:r>
              <a:rPr lang="en-US" b="1" dirty="0">
                <a:solidFill>
                  <a:schemeClr val="accent1"/>
                </a:solidFill>
              </a:rPr>
              <a:t>China’s Cities are Already Facin</a:t>
            </a:r>
            <a:r>
              <a:rPr lang="en-US" dirty="0">
                <a:solidFill>
                  <a:schemeClr val="accent1"/>
                </a:solidFill>
              </a:rPr>
              <a:t>g C</a:t>
            </a:r>
            <a:r>
              <a:rPr lang="en-US" b="1" dirty="0">
                <a:solidFill>
                  <a:schemeClr val="accent1"/>
                </a:solidFill>
              </a:rPr>
              <a:t>hallenges</a:t>
            </a:r>
          </a:p>
        </p:txBody>
      </p:sp>
      <p:sp>
        <p:nvSpPr>
          <p:cNvPr id="8" name="TextBox 7">
            <a:extLst>
              <a:ext uri="{FF2B5EF4-FFF2-40B4-BE49-F238E27FC236}">
                <a16:creationId xmlns:a16="http://schemas.microsoft.com/office/drawing/2014/main" id="{D0135AC6-CC6B-2D44-8B36-62E0AC106983}"/>
              </a:ext>
            </a:extLst>
          </p:cNvPr>
          <p:cNvSpPr txBox="1"/>
          <p:nvPr/>
        </p:nvSpPr>
        <p:spPr>
          <a:xfrm>
            <a:off x="367314" y="1136256"/>
            <a:ext cx="3579653" cy="3693319"/>
          </a:xfrm>
          <a:prstGeom prst="rect">
            <a:avLst/>
          </a:prstGeom>
          <a:noFill/>
        </p:spPr>
        <p:txBody>
          <a:bodyPr wrap="square" rtlCol="0">
            <a:spAutoFit/>
          </a:bodyPr>
          <a:lstStyle/>
          <a:p>
            <a:r>
              <a:rPr lang="en-US" dirty="0">
                <a:latin typeface="Roboto Condensed" panose="02000000000000000000" pitchFamily="2" charset="0"/>
                <a:ea typeface="Roboto Condensed" panose="02000000000000000000" pitchFamily="2" charset="0"/>
                <a:cs typeface="+mj-cs"/>
              </a:rPr>
              <a:t>China’s cities struggle with </a:t>
            </a:r>
            <a:r>
              <a:rPr lang="en-US" b="1" dirty="0">
                <a:solidFill>
                  <a:schemeClr val="accent1"/>
                </a:solidFill>
                <a:latin typeface="Roboto Condensed" panose="02000000000000000000" pitchFamily="2" charset="0"/>
                <a:ea typeface="Roboto Condensed" panose="02000000000000000000" pitchFamily="2" charset="0"/>
                <a:cs typeface="+mj-cs"/>
              </a:rPr>
              <a:t>congestion, air pollution and sprawl</a:t>
            </a:r>
            <a:r>
              <a:rPr lang="en-US" dirty="0">
                <a:solidFill>
                  <a:schemeClr val="accent1"/>
                </a:solidFill>
                <a:latin typeface="Roboto Condensed" panose="02000000000000000000" pitchFamily="2" charset="0"/>
                <a:ea typeface="Roboto Condensed" panose="02000000000000000000" pitchFamily="2" charset="0"/>
                <a:cs typeface="+mj-cs"/>
              </a:rPr>
              <a:t>,</a:t>
            </a:r>
            <a:r>
              <a:rPr lang="en-US" dirty="0">
                <a:latin typeface="Roboto Condensed" panose="02000000000000000000" pitchFamily="2" charset="0"/>
                <a:ea typeface="Roboto Condensed" panose="02000000000000000000" pitchFamily="2" charset="0"/>
                <a:cs typeface="+mj-cs"/>
              </a:rPr>
              <a:t> with some cities already experiencing severe climate change impacts.</a:t>
            </a:r>
          </a:p>
          <a:p>
            <a:endParaRPr lang="en-US" dirty="0">
              <a:latin typeface="Roboto Condensed" panose="02000000000000000000" pitchFamily="2" charset="0"/>
              <a:ea typeface="Roboto Condensed" panose="02000000000000000000" pitchFamily="2" charset="0"/>
              <a:cs typeface="+mj-cs"/>
            </a:endParaRPr>
          </a:p>
          <a:p>
            <a:r>
              <a:rPr lang="en-US" altLang="zh-CN" dirty="0">
                <a:latin typeface="Roboto Condensed" panose="02000000000000000000" pitchFamily="2" charset="0"/>
                <a:ea typeface="Roboto Condensed" panose="02000000000000000000" pitchFamily="2" charset="0"/>
                <a:cs typeface="+mj-cs"/>
              </a:rPr>
              <a:t>B</a:t>
            </a:r>
            <a:r>
              <a:rPr lang="en-US" dirty="0">
                <a:latin typeface="Roboto Condensed" panose="02000000000000000000" pitchFamily="2" charset="0"/>
                <a:ea typeface="Roboto Condensed" panose="02000000000000000000" pitchFamily="2" charset="0"/>
                <a:cs typeface="+mj-cs"/>
              </a:rPr>
              <a:t>etween 2000 and 2014, Chinese cities expanded by 35,380 km</a:t>
            </a:r>
            <a:r>
              <a:rPr lang="en-US" baseline="30000" dirty="0">
                <a:latin typeface="Roboto Condensed" panose="02000000000000000000" pitchFamily="2" charset="0"/>
                <a:ea typeface="Roboto Condensed" panose="02000000000000000000" pitchFamily="2" charset="0"/>
                <a:cs typeface="+mj-cs"/>
              </a:rPr>
              <a:t>2</a:t>
            </a:r>
            <a:r>
              <a:rPr lang="en-US" dirty="0">
                <a:latin typeface="Roboto Condensed" panose="02000000000000000000" pitchFamily="2" charset="0"/>
                <a:ea typeface="Roboto Condensed" panose="02000000000000000000" pitchFamily="2" charset="0"/>
                <a:cs typeface="+mj-cs"/>
              </a:rPr>
              <a:t> – equivalent to more than twice the area of the Municipality of Beijing</a:t>
            </a:r>
          </a:p>
          <a:p>
            <a:endParaRPr lang="en-US" dirty="0">
              <a:latin typeface="Roboto Condensed" panose="02000000000000000000" pitchFamily="2" charset="0"/>
              <a:ea typeface="Roboto Condensed" panose="02000000000000000000" pitchFamily="2" charset="0"/>
              <a:cs typeface="+mj-cs"/>
            </a:endParaRPr>
          </a:p>
          <a:p>
            <a:r>
              <a:rPr lang="en-US" dirty="0">
                <a:latin typeface="Roboto Condensed" panose="02000000000000000000" pitchFamily="2" charset="0"/>
                <a:ea typeface="Roboto Condensed" panose="02000000000000000000" pitchFamily="2" charset="0"/>
                <a:cs typeface="+mj-cs"/>
              </a:rPr>
              <a:t>China is actively taking steps to build resilience through </a:t>
            </a:r>
            <a:r>
              <a:rPr lang="en-US" dirty="0" err="1">
                <a:latin typeface="Roboto Condensed" panose="02000000000000000000" pitchFamily="2" charset="0"/>
                <a:ea typeface="Roboto Condensed" panose="02000000000000000000" pitchFamily="2" charset="0"/>
                <a:cs typeface="+mj-cs"/>
              </a:rPr>
              <a:t>programmes</a:t>
            </a:r>
            <a:r>
              <a:rPr lang="en-US" dirty="0">
                <a:latin typeface="Roboto Condensed" panose="02000000000000000000" pitchFamily="2" charset="0"/>
                <a:ea typeface="Roboto Condensed" panose="02000000000000000000" pitchFamily="2" charset="0"/>
                <a:cs typeface="+mj-cs"/>
              </a:rPr>
              <a:t> such as </a:t>
            </a:r>
            <a:r>
              <a:rPr lang="en-US" b="1" dirty="0">
                <a:solidFill>
                  <a:schemeClr val="accent1"/>
                </a:solidFill>
                <a:latin typeface="Roboto Condensed" panose="02000000000000000000" pitchFamily="2" charset="0"/>
                <a:ea typeface="Roboto Condensed" panose="02000000000000000000" pitchFamily="2" charset="0"/>
                <a:cs typeface="+mj-cs"/>
              </a:rPr>
              <a:t>“Sponge Cities”.</a:t>
            </a:r>
          </a:p>
        </p:txBody>
      </p:sp>
      <p:sp>
        <p:nvSpPr>
          <p:cNvPr id="6" name="文本框 5">
            <a:extLst>
              <a:ext uri="{FF2B5EF4-FFF2-40B4-BE49-F238E27FC236}">
                <a16:creationId xmlns:a16="http://schemas.microsoft.com/office/drawing/2014/main" id="{8852A7E5-C6CA-46B5-AC63-C51A9296CC2F}"/>
              </a:ext>
            </a:extLst>
          </p:cNvPr>
          <p:cNvSpPr txBox="1"/>
          <p:nvPr/>
        </p:nvSpPr>
        <p:spPr>
          <a:xfrm>
            <a:off x="4347561" y="1175141"/>
            <a:ext cx="4572000" cy="523220"/>
          </a:xfrm>
          <a:prstGeom prst="rect">
            <a:avLst/>
          </a:prstGeom>
          <a:noFill/>
        </p:spPr>
        <p:txBody>
          <a:bodyPr wrap="square">
            <a:spAutoFit/>
          </a:bodyPr>
          <a:lstStyle/>
          <a:p>
            <a:pPr algn="ctr"/>
            <a:r>
              <a:rPr lang="en-US" altLang="zh-CN" sz="1400" b="1" cap="all" dirty="0">
                <a:solidFill>
                  <a:schemeClr val="tx2"/>
                </a:solidFill>
                <a:ea typeface="Roboto Condensed" panose="02000000000000000000" pitchFamily="2" charset="0"/>
                <a:cs typeface="+mj-cs"/>
              </a:rPr>
              <a:t>Land converted to urban areas in China by type of land cover, 2000–2014</a:t>
            </a:r>
            <a:endParaRPr lang="zh-CN" altLang="en-US" sz="1400" b="1" cap="all" dirty="0">
              <a:solidFill>
                <a:schemeClr val="tx2"/>
              </a:solidFill>
              <a:cs typeface="+mj-cs"/>
            </a:endParaRPr>
          </a:p>
        </p:txBody>
      </p:sp>
      <p:sp>
        <p:nvSpPr>
          <p:cNvPr id="9" name="文本框 8">
            <a:extLst>
              <a:ext uri="{FF2B5EF4-FFF2-40B4-BE49-F238E27FC236}">
                <a16:creationId xmlns:a16="http://schemas.microsoft.com/office/drawing/2014/main" id="{4D9ACE11-16DE-47CC-887F-70B984E3265D}"/>
              </a:ext>
            </a:extLst>
          </p:cNvPr>
          <p:cNvSpPr txBox="1"/>
          <p:nvPr/>
        </p:nvSpPr>
        <p:spPr>
          <a:xfrm>
            <a:off x="4385661" y="4324773"/>
            <a:ext cx="4572000" cy="338554"/>
          </a:xfrm>
          <a:prstGeom prst="rect">
            <a:avLst/>
          </a:prstGeom>
          <a:noFill/>
        </p:spPr>
        <p:txBody>
          <a:bodyPr wrap="square">
            <a:spAutoFit/>
          </a:bodyPr>
          <a:lstStyle/>
          <a:p>
            <a:pPr algn="ctr"/>
            <a:r>
              <a:rPr lang="en-US" altLang="zh-CN" sz="800" i="1" dirty="0">
                <a:solidFill>
                  <a:schemeClr val="tx2"/>
                </a:solidFill>
                <a:latin typeface="GoodPro" panose="020B0504020101020102" charset="0"/>
              </a:rPr>
              <a:t>Source: Marron Institute of Urban Management, New York University, 2019, for the Coalition for Urban Transitions and the Food and Land Use Coalition</a:t>
            </a:r>
          </a:p>
        </p:txBody>
      </p:sp>
      <p:pic>
        <p:nvPicPr>
          <p:cNvPr id="4" name="Picture 3" descr="Chart&#10;&#10;Description automatically generated">
            <a:extLst>
              <a:ext uri="{FF2B5EF4-FFF2-40B4-BE49-F238E27FC236}">
                <a16:creationId xmlns:a16="http://schemas.microsoft.com/office/drawing/2014/main" id="{9E51AB8E-0C2D-0B43-8CAD-18325748CAED}"/>
              </a:ext>
            </a:extLst>
          </p:cNvPr>
          <p:cNvPicPr>
            <a:picLocks noChangeAspect="1"/>
          </p:cNvPicPr>
          <p:nvPr/>
        </p:nvPicPr>
        <p:blipFill>
          <a:blip r:embed="rId3"/>
          <a:stretch>
            <a:fillRect/>
          </a:stretch>
        </p:blipFill>
        <p:spPr>
          <a:xfrm>
            <a:off x="4690461" y="1766544"/>
            <a:ext cx="3962400" cy="2323814"/>
          </a:xfrm>
          <a:prstGeom prst="rect">
            <a:avLst/>
          </a:prstGeom>
        </p:spPr>
      </p:pic>
    </p:spTree>
    <p:extLst>
      <p:ext uri="{BB962C8B-B14F-4D97-AF65-F5344CB8AC3E}">
        <p14:creationId xmlns:p14="http://schemas.microsoft.com/office/powerpoint/2010/main" val="21804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CE3EBAB1-0523-7C40-BE53-7D0D17E698BA}"/>
              </a:ext>
            </a:extLst>
          </p:cNvPr>
          <p:cNvPicPr>
            <a:picLocks noChangeAspect="1"/>
          </p:cNvPicPr>
          <p:nvPr/>
        </p:nvPicPr>
        <p:blipFill rotWithShape="1">
          <a:blip r:embed="rId3"/>
          <a:srcRect l="14876" t="46984" r="66487" b="-1"/>
          <a:stretch/>
        </p:blipFill>
        <p:spPr>
          <a:xfrm>
            <a:off x="4382114" y="2231901"/>
            <a:ext cx="1720235" cy="2289600"/>
          </a:xfrm>
          <a:prstGeom prst="roundRect">
            <a:avLst/>
          </a:prstGeom>
        </p:spPr>
      </p:pic>
      <p:sp>
        <p:nvSpPr>
          <p:cNvPr id="5" name="Rectangle 4">
            <a:extLst>
              <a:ext uri="{FF2B5EF4-FFF2-40B4-BE49-F238E27FC236}">
                <a16:creationId xmlns:a16="http://schemas.microsoft.com/office/drawing/2014/main" id="{702976C0-13EC-A14A-8B4B-E92B152A5260}"/>
              </a:ext>
            </a:extLst>
          </p:cNvPr>
          <p:cNvSpPr/>
          <p:nvPr/>
        </p:nvSpPr>
        <p:spPr>
          <a:xfrm>
            <a:off x="0" y="237506"/>
            <a:ext cx="7778338" cy="112472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966904E-8B73-C84E-B275-926C6B8EB65F}"/>
              </a:ext>
            </a:extLst>
          </p:cNvPr>
          <p:cNvSpPr txBox="1"/>
          <p:nvPr/>
        </p:nvSpPr>
        <p:spPr>
          <a:xfrm>
            <a:off x="0" y="312873"/>
            <a:ext cx="7778338" cy="830997"/>
          </a:xfrm>
          <a:prstGeom prst="rect">
            <a:avLst/>
          </a:prstGeom>
        </p:spPr>
        <p:txBody>
          <a:bodyPr>
            <a:noAutofit/>
          </a:bodyPr>
          <a:lstStyle>
            <a:defPPr>
              <a:defRPr lang="en-US"/>
            </a:defPPr>
            <a:lvl1pPr indent="0" defTabSz="685800">
              <a:lnSpc>
                <a:spcPct val="100000"/>
              </a:lnSpc>
              <a:spcBef>
                <a:spcPts val="480"/>
              </a:spcBef>
              <a:spcAft>
                <a:spcPts val="400"/>
              </a:spcAft>
              <a:buClr>
                <a:schemeClr val="tx2"/>
              </a:buClr>
              <a:buFontTx/>
              <a:buNone/>
              <a:defRPr sz="2400" b="1" i="0">
                <a:solidFill>
                  <a:schemeClr val="tx2"/>
                </a:solidFill>
                <a:latin typeface="Roboto" panose="02000000000000000000" pitchFamily="2" charset="0"/>
                <a:ea typeface="Roboto" panose="02000000000000000000" pitchFamily="2" charset="0"/>
                <a:cs typeface="Roboto" panose="02000000000000000000" pitchFamily="2" charset="0"/>
              </a:defRPr>
            </a:lvl1pPr>
            <a:lvl2pPr marL="514350" indent="-171450" defTabSz="685800">
              <a:lnSpc>
                <a:spcPct val="100000"/>
              </a:lnSpc>
              <a:spcBef>
                <a:spcPts val="480"/>
              </a:spcBef>
              <a:spcAft>
                <a:spcPts val="400"/>
              </a:spcAft>
              <a:buClr>
                <a:schemeClr val="tx2"/>
              </a:buClr>
              <a:buFont typeface="Arial" panose="020B0604020202020204" pitchFamily="34" charset="0"/>
              <a:buChar char="•"/>
              <a:defRPr b="0" i="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defTabSz="685800">
              <a:lnSpc>
                <a:spcPct val="100000"/>
              </a:lnSpc>
              <a:spcBef>
                <a:spcPts val="480"/>
              </a:spcBef>
              <a:spcAft>
                <a:spcPts val="400"/>
              </a:spcAft>
              <a:buClr>
                <a:schemeClr val="tx2"/>
              </a:buClr>
              <a:buFont typeface="Arial" panose="020B0604020202020204" pitchFamily="34" charset="0"/>
              <a:buChar char="•"/>
              <a:defRPr sz="1500" b="0" i="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US" sz="2600" dirty="0">
                <a:solidFill>
                  <a:schemeClr val="bg1"/>
                </a:solidFill>
              </a:rPr>
              <a:t>A significant amount of urban mitigation potential is in small and medium sized cities</a:t>
            </a:r>
          </a:p>
        </p:txBody>
      </p:sp>
      <p:sp>
        <p:nvSpPr>
          <p:cNvPr id="6" name="TextBox 5">
            <a:extLst>
              <a:ext uri="{FF2B5EF4-FFF2-40B4-BE49-F238E27FC236}">
                <a16:creationId xmlns:a16="http://schemas.microsoft.com/office/drawing/2014/main" id="{1606D666-27DF-B04E-819A-909FA04FE097}"/>
              </a:ext>
            </a:extLst>
          </p:cNvPr>
          <p:cNvSpPr txBox="1"/>
          <p:nvPr/>
        </p:nvSpPr>
        <p:spPr>
          <a:xfrm>
            <a:off x="277485" y="1536771"/>
            <a:ext cx="3611684" cy="3046988"/>
          </a:xfrm>
          <a:prstGeom prst="rect">
            <a:avLst/>
          </a:prstGeom>
          <a:noFill/>
        </p:spPr>
        <p:txBody>
          <a:bodyPr wrap="square" rtlCol="0">
            <a:spAutoFit/>
          </a:bodyPr>
          <a:lstStyle/>
          <a:p>
            <a:pPr lvl="0"/>
            <a:r>
              <a:rPr lang="en-GB" sz="1600" dirty="0">
                <a:solidFill>
                  <a:schemeClr val="accent6"/>
                </a:solidFill>
                <a:latin typeface="Roboto" panose="02000000000000000000" pitchFamily="2" charset="0"/>
                <a:ea typeface="Roboto" panose="02000000000000000000" pitchFamily="2" charset="0"/>
                <a:cs typeface="+mj-cs"/>
              </a:rPr>
              <a:t>More than </a:t>
            </a:r>
            <a:r>
              <a:rPr lang="en-GB" sz="1600" dirty="0">
                <a:solidFill>
                  <a:schemeClr val="bg2"/>
                </a:solidFill>
                <a:latin typeface="Roboto" panose="02000000000000000000" pitchFamily="2" charset="0"/>
                <a:ea typeface="Roboto" panose="02000000000000000000" pitchFamily="2" charset="0"/>
                <a:cs typeface="+mj-cs"/>
              </a:rPr>
              <a:t>half of China’s urban abatement potential is in cities with fewer than 1 million people,</a:t>
            </a:r>
            <a:r>
              <a:rPr lang="en-GB" sz="1600" dirty="0">
                <a:solidFill>
                  <a:schemeClr val="accent6"/>
                </a:solidFill>
                <a:latin typeface="Roboto" panose="02000000000000000000" pitchFamily="2" charset="0"/>
                <a:ea typeface="Roboto" panose="02000000000000000000" pitchFamily="2" charset="0"/>
                <a:cs typeface="+mj-cs"/>
              </a:rPr>
              <a:t> and cities of 1–5 million people account for one quarter of that potential.</a:t>
            </a:r>
          </a:p>
          <a:p>
            <a:pPr lvl="0"/>
            <a:endParaRPr lang="en-GB" sz="1600" dirty="0">
              <a:solidFill>
                <a:schemeClr val="accent6"/>
              </a:solidFill>
              <a:latin typeface="Roboto" panose="02000000000000000000" pitchFamily="2" charset="0"/>
              <a:ea typeface="Roboto" panose="02000000000000000000" pitchFamily="2" charset="0"/>
              <a:cs typeface="+mj-cs"/>
            </a:endParaRPr>
          </a:p>
          <a:p>
            <a:pPr lvl="0"/>
            <a:r>
              <a:rPr lang="en-GB" sz="1600" dirty="0">
                <a:solidFill>
                  <a:schemeClr val="accent6"/>
                </a:solidFill>
                <a:latin typeface="Roboto" panose="02000000000000000000" pitchFamily="2" charset="0"/>
                <a:ea typeface="Roboto" panose="02000000000000000000" pitchFamily="2" charset="0"/>
                <a:cs typeface="+mj-cs"/>
              </a:rPr>
              <a:t>Ensuring that small and medium sized cities have the </a:t>
            </a:r>
            <a:r>
              <a:rPr lang="en-GB" sz="1600" dirty="0">
                <a:solidFill>
                  <a:schemeClr val="bg2"/>
                </a:solidFill>
                <a:latin typeface="Roboto" panose="02000000000000000000" pitchFamily="2" charset="0"/>
                <a:ea typeface="Roboto" panose="02000000000000000000" pitchFamily="2" charset="0"/>
                <a:cs typeface="+mj-cs"/>
              </a:rPr>
              <a:t>knowledge and resources to grow sustainably and build resilience </a:t>
            </a:r>
            <a:r>
              <a:rPr lang="en-GB" sz="1600" dirty="0">
                <a:solidFill>
                  <a:schemeClr val="accent6"/>
                </a:solidFill>
                <a:latin typeface="Roboto" panose="02000000000000000000" pitchFamily="2" charset="0"/>
                <a:ea typeface="Roboto" panose="02000000000000000000" pitchFamily="2" charset="0"/>
                <a:cs typeface="+mj-cs"/>
              </a:rPr>
              <a:t>will be crucial to promoting broad-based prosperity across China in the coming decades.</a:t>
            </a:r>
          </a:p>
        </p:txBody>
      </p:sp>
      <p:sp>
        <p:nvSpPr>
          <p:cNvPr id="2" name="Rectangle 1">
            <a:extLst>
              <a:ext uri="{FF2B5EF4-FFF2-40B4-BE49-F238E27FC236}">
                <a16:creationId xmlns:a16="http://schemas.microsoft.com/office/drawing/2014/main" id="{74A9F943-094E-DB4B-905C-3D569B7BDC35}"/>
              </a:ext>
            </a:extLst>
          </p:cNvPr>
          <p:cNvSpPr/>
          <p:nvPr/>
        </p:nvSpPr>
        <p:spPr>
          <a:xfrm>
            <a:off x="3657078" y="1535458"/>
            <a:ext cx="5144022" cy="523220"/>
          </a:xfrm>
          <a:prstGeom prst="rect">
            <a:avLst/>
          </a:prstGeom>
        </p:spPr>
        <p:txBody>
          <a:bodyPr wrap="square">
            <a:spAutoFit/>
          </a:bodyPr>
          <a:lstStyle/>
          <a:p>
            <a:pPr algn="ctr"/>
            <a:r>
              <a:rPr lang="en-US" sz="1400" b="1" dirty="0">
                <a:solidFill>
                  <a:schemeClr val="tx2"/>
                </a:solidFill>
              </a:rPr>
              <a:t>CHINA’S PROPORTION OF MITIGATION POTENTIAL IN CITIES IN 2050</a:t>
            </a:r>
          </a:p>
        </p:txBody>
      </p:sp>
      <p:sp>
        <p:nvSpPr>
          <p:cNvPr id="8" name="TextBox 7">
            <a:extLst>
              <a:ext uri="{FF2B5EF4-FFF2-40B4-BE49-F238E27FC236}">
                <a16:creationId xmlns:a16="http://schemas.microsoft.com/office/drawing/2014/main" id="{97EF1D5F-C6D2-D946-AA17-D9AA52552860}"/>
              </a:ext>
            </a:extLst>
          </p:cNvPr>
          <p:cNvSpPr txBox="1"/>
          <p:nvPr/>
        </p:nvSpPr>
        <p:spPr>
          <a:xfrm>
            <a:off x="4414436" y="4413779"/>
            <a:ext cx="4328327" cy="215444"/>
          </a:xfrm>
          <a:prstGeom prst="rect">
            <a:avLst/>
          </a:prstGeom>
          <a:noFill/>
        </p:spPr>
        <p:txBody>
          <a:bodyPr wrap="square" rtlCol="0">
            <a:spAutoFit/>
          </a:bodyPr>
          <a:lstStyle/>
          <a:p>
            <a:r>
              <a:rPr lang="en-US" sz="800" i="1" dirty="0">
                <a:solidFill>
                  <a:schemeClr val="tx2"/>
                </a:solidFill>
                <a:latin typeface="GoodPro" panose="020B0504020101020102" charset="0"/>
              </a:rPr>
              <a:t>Source: Stockholm Environmental Institute  for the Coalition for Urban Transitions, 2021</a:t>
            </a:r>
          </a:p>
        </p:txBody>
      </p:sp>
      <p:pic>
        <p:nvPicPr>
          <p:cNvPr id="9" name="Picture 2" descr="A picture containing shape&#10;&#10;Description automatically generated">
            <a:extLst>
              <a:ext uri="{FF2B5EF4-FFF2-40B4-BE49-F238E27FC236}">
                <a16:creationId xmlns:a16="http://schemas.microsoft.com/office/drawing/2014/main" id="{A75488C5-12AC-4384-9F7C-20F3EF80B9AF}"/>
              </a:ext>
            </a:extLst>
          </p:cNvPr>
          <p:cNvPicPr>
            <a:picLocks noChangeAspect="1"/>
          </p:cNvPicPr>
          <p:nvPr/>
        </p:nvPicPr>
        <p:blipFill rotWithShape="1">
          <a:blip r:embed="rId3"/>
          <a:srcRect l="74993" b="54778"/>
          <a:stretch/>
        </p:blipFill>
        <p:spPr>
          <a:xfrm>
            <a:off x="6286639" y="2058678"/>
            <a:ext cx="2271834" cy="1749034"/>
          </a:xfrm>
          <a:prstGeom prst="rect">
            <a:avLst/>
          </a:prstGeom>
        </p:spPr>
      </p:pic>
    </p:spTree>
    <p:extLst>
      <p:ext uri="{BB962C8B-B14F-4D97-AF65-F5344CB8AC3E}">
        <p14:creationId xmlns:p14="http://schemas.microsoft.com/office/powerpoint/2010/main" val="1422837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12BBD-D4AA-49B8-A7AD-E3B843C0D2FE}"/>
              </a:ext>
            </a:extLst>
          </p:cNvPr>
          <p:cNvSpPr>
            <a:spLocks noGrp="1"/>
          </p:cNvSpPr>
          <p:nvPr>
            <p:ph type="title" idx="4294967295"/>
          </p:nvPr>
        </p:nvSpPr>
        <p:spPr>
          <a:xfrm>
            <a:off x="2372810" y="277985"/>
            <a:ext cx="6771190" cy="995363"/>
          </a:xfrm>
        </p:spPr>
        <p:txBody>
          <a:bodyPr>
            <a:normAutofit fontScale="90000"/>
          </a:bodyPr>
          <a:lstStyle/>
          <a:p>
            <a:r>
              <a:rPr lang="en-US" b="1" dirty="0"/>
              <a:t>The costs of inaction are staggering: sea level rise is an urban threat</a:t>
            </a:r>
          </a:p>
        </p:txBody>
      </p:sp>
      <p:sp>
        <p:nvSpPr>
          <p:cNvPr id="6" name="TextBox 5">
            <a:extLst>
              <a:ext uri="{FF2B5EF4-FFF2-40B4-BE49-F238E27FC236}">
                <a16:creationId xmlns:a16="http://schemas.microsoft.com/office/drawing/2014/main" id="{68818CA5-FD6A-2145-9F82-6DA3E3CC4C59}"/>
              </a:ext>
            </a:extLst>
          </p:cNvPr>
          <p:cNvSpPr txBox="1"/>
          <p:nvPr/>
        </p:nvSpPr>
        <p:spPr>
          <a:xfrm>
            <a:off x="57150" y="1319332"/>
            <a:ext cx="2245489" cy="3539430"/>
          </a:xfrm>
          <a:prstGeom prst="rect">
            <a:avLst/>
          </a:prstGeom>
          <a:noFill/>
        </p:spPr>
        <p:txBody>
          <a:bodyPr wrap="square" rtlCol="0">
            <a:spAutoFit/>
          </a:bodyPr>
          <a:lstStyle/>
          <a:p>
            <a:pPr marL="214313" indent="-214313">
              <a:buFont typeface="Arial" panose="020B0604020202020204" pitchFamily="34" charset="0"/>
              <a:buChar char="•"/>
            </a:pPr>
            <a:r>
              <a:rPr lang="en-US" sz="1400" dirty="0">
                <a:solidFill>
                  <a:schemeClr val="bg1"/>
                </a:solidFill>
                <a:latin typeface="Roboto Condensed" panose="02000000000000000000" pitchFamily="2" charset="0"/>
                <a:ea typeface="Roboto Condensed" panose="02000000000000000000" pitchFamily="2" charset="0"/>
                <a:cs typeface="+mj-cs"/>
              </a:rPr>
              <a:t>Over 13% of China’s </a:t>
            </a:r>
            <a:r>
              <a:rPr lang="en-US" altLang="zh-CN" sz="1400" dirty="0">
                <a:solidFill>
                  <a:schemeClr val="bg1"/>
                </a:solidFill>
                <a:latin typeface="Roboto Condensed" panose="02000000000000000000" pitchFamily="2" charset="0"/>
                <a:ea typeface="Roboto Condensed" panose="02000000000000000000" pitchFamily="2" charset="0"/>
                <a:cs typeface="+mj-cs"/>
              </a:rPr>
              <a:t>p</a:t>
            </a:r>
            <a:r>
              <a:rPr lang="en-US" sz="1400" dirty="0">
                <a:solidFill>
                  <a:schemeClr val="bg1"/>
                </a:solidFill>
                <a:latin typeface="Roboto Condensed" panose="02000000000000000000" pitchFamily="2" charset="0"/>
                <a:ea typeface="Roboto Condensed" panose="02000000000000000000" pitchFamily="2" charset="0"/>
                <a:cs typeface="+mj-cs"/>
              </a:rPr>
              <a:t>opulation </a:t>
            </a:r>
            <a:r>
              <a:rPr lang="en-US" altLang="zh-CN" sz="1400" dirty="0">
                <a:solidFill>
                  <a:schemeClr val="bg1"/>
                </a:solidFill>
                <a:latin typeface="Roboto Condensed" panose="02000000000000000000" pitchFamily="2" charset="0"/>
                <a:ea typeface="Roboto Condensed" panose="02000000000000000000" pitchFamily="2" charset="0"/>
                <a:cs typeface="+mj-cs"/>
              </a:rPr>
              <a:t>–more than 194 million people – lived in coastal zones less than 10 </a:t>
            </a:r>
            <a:r>
              <a:rPr lang="en-US" altLang="zh-CN" sz="1400" dirty="0" err="1">
                <a:solidFill>
                  <a:schemeClr val="bg1"/>
                </a:solidFill>
                <a:latin typeface="Roboto Condensed" panose="02000000000000000000" pitchFamily="2" charset="0"/>
                <a:ea typeface="Roboto Condensed" panose="02000000000000000000" pitchFamily="2" charset="0"/>
                <a:cs typeface="+mj-cs"/>
              </a:rPr>
              <a:t>metres</a:t>
            </a:r>
            <a:r>
              <a:rPr lang="en-US" altLang="zh-CN" sz="1400" dirty="0">
                <a:solidFill>
                  <a:schemeClr val="bg1"/>
                </a:solidFill>
                <a:latin typeface="Roboto Condensed" panose="02000000000000000000" pitchFamily="2" charset="0"/>
                <a:ea typeface="Roboto Condensed" panose="02000000000000000000" pitchFamily="2" charset="0"/>
                <a:cs typeface="+mj-cs"/>
              </a:rPr>
              <a:t> above sea level.</a:t>
            </a:r>
          </a:p>
          <a:p>
            <a:endParaRPr lang="en-US" sz="1400" dirty="0">
              <a:solidFill>
                <a:schemeClr val="bg1"/>
              </a:solidFill>
              <a:latin typeface="Roboto Condensed" panose="02000000000000000000" pitchFamily="2" charset="0"/>
              <a:ea typeface="Roboto Condensed" panose="02000000000000000000" pitchFamily="2" charset="0"/>
              <a:cs typeface="+mj-cs"/>
            </a:endParaRPr>
          </a:p>
          <a:p>
            <a:pPr marL="214313" indent="-214313">
              <a:buFont typeface="Arial" panose="020B0604020202020204" pitchFamily="34" charset="0"/>
              <a:buChar char="•"/>
            </a:pPr>
            <a:r>
              <a:rPr lang="en-US" sz="1400" dirty="0">
                <a:solidFill>
                  <a:schemeClr val="bg1"/>
                </a:solidFill>
                <a:latin typeface="Roboto Condensed" panose="02000000000000000000" pitchFamily="2" charset="0"/>
                <a:ea typeface="Roboto Condensed" panose="02000000000000000000" pitchFamily="2" charset="0"/>
                <a:cs typeface="+mj-cs"/>
              </a:rPr>
              <a:t>92% of these people – over 178 million - live in urban or quasi-urban </a:t>
            </a:r>
            <a:r>
              <a:rPr lang="en-US" altLang="zh-CN" sz="1400" dirty="0">
                <a:solidFill>
                  <a:schemeClr val="bg1"/>
                </a:solidFill>
                <a:latin typeface="Roboto Condensed" panose="02000000000000000000" pitchFamily="2" charset="0"/>
                <a:ea typeface="Roboto Condensed" panose="02000000000000000000" pitchFamily="2" charset="0"/>
                <a:cs typeface="+mj-cs"/>
              </a:rPr>
              <a:t>areas</a:t>
            </a:r>
          </a:p>
          <a:p>
            <a:endParaRPr lang="en-US" sz="1400" dirty="0">
              <a:solidFill>
                <a:schemeClr val="bg1"/>
              </a:solidFill>
              <a:latin typeface="Roboto Condensed" panose="02000000000000000000" pitchFamily="2" charset="0"/>
              <a:ea typeface="Roboto Condensed" panose="02000000000000000000" pitchFamily="2" charset="0"/>
              <a:cs typeface="+mj-cs"/>
            </a:endParaRPr>
          </a:p>
          <a:p>
            <a:pPr marL="214313" indent="-214313">
              <a:buFont typeface="Arial" panose="020B0604020202020204" pitchFamily="34" charset="0"/>
              <a:buChar char="•"/>
            </a:pPr>
            <a:r>
              <a:rPr lang="en-US" sz="1400" dirty="0">
                <a:solidFill>
                  <a:schemeClr val="bg1"/>
                </a:solidFill>
                <a:latin typeface="Roboto Condensed" panose="02000000000000000000" pitchFamily="2" charset="0"/>
                <a:ea typeface="Roboto Condensed" panose="02000000000000000000" pitchFamily="2" charset="0"/>
                <a:cs typeface="+mj-cs"/>
              </a:rPr>
              <a:t>These areas are also economically critical: coastal cities contributed a third of China’s GDP in 2019.</a:t>
            </a:r>
          </a:p>
        </p:txBody>
      </p:sp>
      <p:pic>
        <p:nvPicPr>
          <p:cNvPr id="7" name="image2.jpeg">
            <a:extLst>
              <a:ext uri="{FF2B5EF4-FFF2-40B4-BE49-F238E27FC236}">
                <a16:creationId xmlns:a16="http://schemas.microsoft.com/office/drawing/2014/main" id="{DA1DDD0C-DF1D-9D42-8EB5-59C04BC02DEC}"/>
              </a:ext>
            </a:extLst>
          </p:cNvPr>
          <p:cNvPicPr/>
          <p:nvPr/>
        </p:nvPicPr>
        <p:blipFill>
          <a:blip r:embed="rId3" cstate="print"/>
          <a:stretch>
            <a:fillRect/>
          </a:stretch>
        </p:blipFill>
        <p:spPr>
          <a:xfrm>
            <a:off x="2831065" y="1923664"/>
            <a:ext cx="5510876" cy="2576347"/>
          </a:xfrm>
          <a:prstGeom prst="rect">
            <a:avLst/>
          </a:prstGeom>
        </p:spPr>
      </p:pic>
      <p:sp>
        <p:nvSpPr>
          <p:cNvPr id="5" name="TextBox 4">
            <a:extLst>
              <a:ext uri="{FF2B5EF4-FFF2-40B4-BE49-F238E27FC236}">
                <a16:creationId xmlns:a16="http://schemas.microsoft.com/office/drawing/2014/main" id="{D54D3C27-0DC4-AD41-B1DC-DCAC4E41D726}"/>
              </a:ext>
            </a:extLst>
          </p:cNvPr>
          <p:cNvSpPr txBox="1"/>
          <p:nvPr/>
        </p:nvSpPr>
        <p:spPr>
          <a:xfrm>
            <a:off x="2372810" y="4753680"/>
            <a:ext cx="3862890" cy="338554"/>
          </a:xfrm>
          <a:prstGeom prst="rect">
            <a:avLst/>
          </a:prstGeom>
          <a:noFill/>
        </p:spPr>
        <p:txBody>
          <a:bodyPr wrap="square" rtlCol="0">
            <a:spAutoFit/>
          </a:bodyPr>
          <a:lstStyle/>
          <a:p>
            <a:r>
              <a:rPr lang="en-GB" sz="800" i="1" dirty="0">
                <a:solidFill>
                  <a:schemeClr val="tx2"/>
                </a:solidFill>
                <a:latin typeface="GoodPro" panose="020B0504020101020102" charset="0"/>
              </a:rPr>
              <a:t>Source: CUNY Institute for Demographic Research, Institute for Development Studies and </a:t>
            </a:r>
            <a:r>
              <a:rPr lang="en-GB" sz="800" i="1" dirty="0" err="1">
                <a:solidFill>
                  <a:schemeClr val="tx2"/>
                </a:solidFill>
                <a:latin typeface="GoodPro" panose="020B0504020101020102" charset="0"/>
              </a:rPr>
              <a:t>Center</a:t>
            </a:r>
            <a:r>
              <a:rPr lang="en-GB" sz="800" i="1" dirty="0">
                <a:solidFill>
                  <a:schemeClr val="tx2"/>
                </a:solidFill>
                <a:latin typeface="GoodPro" panose="020B0504020101020102" charset="0"/>
              </a:rPr>
              <a:t> for International Earth Science Information Network, Columbia University. </a:t>
            </a:r>
          </a:p>
        </p:txBody>
      </p:sp>
      <p:sp>
        <p:nvSpPr>
          <p:cNvPr id="8" name="TextBox 7">
            <a:extLst>
              <a:ext uri="{FF2B5EF4-FFF2-40B4-BE49-F238E27FC236}">
                <a16:creationId xmlns:a16="http://schemas.microsoft.com/office/drawing/2014/main" id="{84AB0E68-1CC7-9040-AC2B-C2AF4549191A}"/>
              </a:ext>
            </a:extLst>
          </p:cNvPr>
          <p:cNvSpPr txBox="1"/>
          <p:nvPr/>
        </p:nvSpPr>
        <p:spPr>
          <a:xfrm>
            <a:off x="2628419" y="1273348"/>
            <a:ext cx="5916168" cy="523220"/>
          </a:xfrm>
          <a:prstGeom prst="rect">
            <a:avLst/>
          </a:prstGeom>
          <a:noFill/>
        </p:spPr>
        <p:txBody>
          <a:bodyPr wrap="square" rtlCol="0">
            <a:spAutoFit/>
          </a:bodyPr>
          <a:lstStyle/>
          <a:p>
            <a:pPr algn="ctr"/>
            <a:r>
              <a:rPr lang="en-GB" sz="1400" b="1" cap="all" dirty="0">
                <a:solidFill>
                  <a:schemeClr val="accent6"/>
                </a:solidFill>
              </a:rPr>
              <a:t>Share of China’s population inside and outside the </a:t>
            </a:r>
          </a:p>
          <a:p>
            <a:pPr algn="ctr"/>
            <a:r>
              <a:rPr lang="en-GB" sz="1400" b="1" cap="all" dirty="0">
                <a:solidFill>
                  <a:schemeClr val="accent6"/>
                </a:solidFill>
              </a:rPr>
              <a:t>low-elevation coastal zone by settlement type, 2015 </a:t>
            </a:r>
          </a:p>
        </p:txBody>
      </p:sp>
    </p:spTree>
    <p:extLst>
      <p:ext uri="{BB962C8B-B14F-4D97-AF65-F5344CB8AC3E}">
        <p14:creationId xmlns:p14="http://schemas.microsoft.com/office/powerpoint/2010/main" val="3307600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07158" y="224730"/>
            <a:ext cx="8589713" cy="764772"/>
          </a:xfrm>
        </p:spPr>
        <p:txBody>
          <a:bodyPr>
            <a:noAutofit/>
          </a:bodyPr>
          <a:lstStyle/>
          <a:p>
            <a:r>
              <a:rPr lang="en-US" sz="2800" dirty="0"/>
              <a:t>Investing in </a:t>
            </a:r>
            <a:r>
              <a:rPr lang="en-US" sz="2800" dirty="0" err="1"/>
              <a:t>decarbonising</a:t>
            </a:r>
            <a:r>
              <a:rPr lang="en-US" sz="2800" dirty="0"/>
              <a:t> China’s cities could yield substantial economic benefits</a:t>
            </a:r>
          </a:p>
        </p:txBody>
      </p:sp>
      <p:sp>
        <p:nvSpPr>
          <p:cNvPr id="4" name="Slide Number Placeholder 3">
            <a:extLst>
              <a:ext uri="{FF2B5EF4-FFF2-40B4-BE49-F238E27FC236}">
                <a16:creationId xmlns:a16="http://schemas.microsoft.com/office/drawing/2014/main" id="{AD66D145-2929-6E4E-BCDF-768FC0639415}"/>
              </a:ext>
            </a:extLst>
          </p:cNvPr>
          <p:cNvSpPr>
            <a:spLocks noGrp="1"/>
          </p:cNvSpPr>
          <p:nvPr>
            <p:ph type="sldNum" sz="quarter" idx="11"/>
          </p:nvPr>
        </p:nvSpPr>
        <p:spPr/>
        <p:txBody>
          <a:bodyPr/>
          <a:lstStyle/>
          <a:p>
            <a:fld id="{C19DCF79-8D0F-6F4D-A6DF-4BF78324B6C7}" type="slidenum">
              <a:rPr lang="en-US" smtClean="0"/>
              <a:pPr/>
              <a:t>9</a:t>
            </a:fld>
            <a:endParaRPr lang="en-US" dirty="0"/>
          </a:p>
        </p:txBody>
      </p:sp>
      <p:sp>
        <p:nvSpPr>
          <p:cNvPr id="10" name="TextBox 9">
            <a:extLst>
              <a:ext uri="{FF2B5EF4-FFF2-40B4-BE49-F238E27FC236}">
                <a16:creationId xmlns:a16="http://schemas.microsoft.com/office/drawing/2014/main" id="{739107AA-5BBF-6D45-9B35-96E9B4786E1A}"/>
              </a:ext>
            </a:extLst>
          </p:cNvPr>
          <p:cNvSpPr txBox="1"/>
          <p:nvPr/>
        </p:nvSpPr>
        <p:spPr>
          <a:xfrm>
            <a:off x="207158" y="4864777"/>
            <a:ext cx="4328327" cy="207749"/>
          </a:xfrm>
          <a:prstGeom prst="rect">
            <a:avLst/>
          </a:prstGeom>
          <a:noFill/>
        </p:spPr>
        <p:txBody>
          <a:bodyPr wrap="square" rtlCol="0">
            <a:spAutoFit/>
          </a:bodyPr>
          <a:lstStyle/>
          <a:p>
            <a:r>
              <a:rPr lang="en-US" sz="750" i="1" dirty="0">
                <a:solidFill>
                  <a:schemeClr val="tx2"/>
                </a:solidFill>
                <a:latin typeface="GoodPro" panose="020B0504020101020102" charset="0"/>
              </a:rPr>
              <a:t> Source: Modelling by the Stockholm Environment Institute for the Coalition</a:t>
            </a:r>
          </a:p>
        </p:txBody>
      </p:sp>
      <p:sp>
        <p:nvSpPr>
          <p:cNvPr id="6" name="Rectangle 5">
            <a:extLst>
              <a:ext uri="{FF2B5EF4-FFF2-40B4-BE49-F238E27FC236}">
                <a16:creationId xmlns:a16="http://schemas.microsoft.com/office/drawing/2014/main" id="{DE9FC10D-9404-724C-8910-D2F477B20D64}"/>
              </a:ext>
            </a:extLst>
          </p:cNvPr>
          <p:cNvSpPr/>
          <p:nvPr/>
        </p:nvSpPr>
        <p:spPr>
          <a:xfrm>
            <a:off x="5759669" y="1107475"/>
            <a:ext cx="3177173" cy="3693319"/>
          </a:xfrm>
          <a:prstGeom prst="rect">
            <a:avLst/>
          </a:prstGeom>
        </p:spPr>
        <p:txBody>
          <a:bodyPr wrap="square">
            <a:spAutoFit/>
          </a:bodyPr>
          <a:lstStyle/>
          <a:p>
            <a:r>
              <a:rPr lang="en-US" b="1" dirty="0">
                <a:solidFill>
                  <a:schemeClr val="tx2"/>
                </a:solidFill>
                <a:latin typeface="GoodPro" panose="020B0504020101020102" charset="0"/>
              </a:rPr>
              <a:t>Fully implement the modelled low-carbon measures would: </a:t>
            </a:r>
          </a:p>
          <a:p>
            <a:pPr marL="257168" indent="-257168">
              <a:buFont typeface="Arial" panose="020B0604020202020204" pitchFamily="34" charset="0"/>
              <a:buChar char="•"/>
            </a:pPr>
            <a:r>
              <a:rPr lang="en-US" dirty="0">
                <a:solidFill>
                  <a:schemeClr val="tx2"/>
                </a:solidFill>
                <a:latin typeface="GoodPro" panose="020B0504020101020102" charset="0"/>
              </a:rPr>
              <a:t>Require incremental investments of US$5.5 trillion</a:t>
            </a:r>
          </a:p>
          <a:p>
            <a:pPr marL="257168" indent="-257168">
              <a:buFont typeface="Arial" panose="020B0604020202020204" pitchFamily="34" charset="0"/>
              <a:buChar char="•"/>
            </a:pPr>
            <a:r>
              <a:rPr lang="en-US" dirty="0">
                <a:solidFill>
                  <a:schemeClr val="tx2"/>
                </a:solidFill>
                <a:latin typeface="GoodPro" panose="020B0504020101020102" charset="0"/>
              </a:rPr>
              <a:t>Yield </a:t>
            </a:r>
            <a:r>
              <a:rPr lang="en-US" dirty="0">
                <a:solidFill>
                  <a:schemeClr val="bg2"/>
                </a:solidFill>
                <a:latin typeface="GoodPro" panose="020B0504020101020102" charset="0"/>
              </a:rPr>
              <a:t>returns with a net present value of at least CNY 53.2 trillion yuan (US$7.7 trillion) by 2050</a:t>
            </a:r>
            <a:endParaRPr lang="en-US" dirty="0">
              <a:solidFill>
                <a:schemeClr val="tx2"/>
              </a:solidFill>
              <a:latin typeface="GoodPro" panose="020B0504020101020102" charset="0"/>
            </a:endParaRPr>
          </a:p>
          <a:p>
            <a:pPr marL="257168" indent="-257168">
              <a:buFont typeface="Arial" panose="020B0604020202020204" pitchFamily="34" charset="0"/>
              <a:buChar char="•"/>
            </a:pPr>
            <a:r>
              <a:rPr lang="en-US" dirty="0">
                <a:solidFill>
                  <a:schemeClr val="tx2"/>
                </a:solidFill>
                <a:latin typeface="GoodPro" panose="020B0504020101020102" charset="0"/>
              </a:rPr>
              <a:t>Support </a:t>
            </a:r>
            <a:r>
              <a:rPr lang="en-US" dirty="0">
                <a:solidFill>
                  <a:schemeClr val="bg2"/>
                </a:solidFill>
                <a:latin typeface="GoodPro" panose="020B0504020101020102" charset="0"/>
              </a:rPr>
              <a:t>15.2 million new jobs in 2030</a:t>
            </a:r>
            <a:r>
              <a:rPr lang="en-US" dirty="0">
                <a:solidFill>
                  <a:schemeClr val="tx2"/>
                </a:solidFill>
                <a:latin typeface="GoodPro" panose="020B0504020101020102" charset="0"/>
              </a:rPr>
              <a:t>, mostly in energy efficiency in the buildings sector</a:t>
            </a:r>
          </a:p>
        </p:txBody>
      </p:sp>
      <p:sp>
        <p:nvSpPr>
          <p:cNvPr id="7" name="TextBox 6">
            <a:extLst>
              <a:ext uri="{FF2B5EF4-FFF2-40B4-BE49-F238E27FC236}">
                <a16:creationId xmlns:a16="http://schemas.microsoft.com/office/drawing/2014/main" id="{F21050CC-2037-3740-A5EF-1520FCDFBE9D}"/>
              </a:ext>
            </a:extLst>
          </p:cNvPr>
          <p:cNvSpPr txBox="1"/>
          <p:nvPr/>
        </p:nvSpPr>
        <p:spPr>
          <a:xfrm>
            <a:off x="49298" y="4424204"/>
            <a:ext cx="597188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cap="all" dirty="0">
                <a:solidFill>
                  <a:srgbClr val="171C8F"/>
                </a:solidFill>
                <a:ea typeface="黑体"/>
              </a:rPr>
              <a:t>Technically feasible potential to reduce GHG emissions from CHINESE cities by 2050, by sector</a:t>
            </a:r>
            <a:endParaRPr lang="en-US" sz="1200" cap="all" dirty="0"/>
          </a:p>
        </p:txBody>
      </p:sp>
      <p:pic>
        <p:nvPicPr>
          <p:cNvPr id="5" name="Picture 4" descr="Chart, funnel chart, surface chart&#10;&#10;Description automatically generated">
            <a:extLst>
              <a:ext uri="{FF2B5EF4-FFF2-40B4-BE49-F238E27FC236}">
                <a16:creationId xmlns:a16="http://schemas.microsoft.com/office/drawing/2014/main" id="{EE9B9B67-DE9C-A54D-B637-A819E7E5B06D}"/>
              </a:ext>
            </a:extLst>
          </p:cNvPr>
          <p:cNvPicPr>
            <a:picLocks noChangeAspect="1"/>
          </p:cNvPicPr>
          <p:nvPr/>
        </p:nvPicPr>
        <p:blipFill>
          <a:blip r:embed="rId3"/>
          <a:stretch>
            <a:fillRect/>
          </a:stretch>
        </p:blipFill>
        <p:spPr>
          <a:xfrm>
            <a:off x="207158" y="1198796"/>
            <a:ext cx="5656161" cy="3187627"/>
          </a:xfrm>
          <a:prstGeom prst="rect">
            <a:avLst/>
          </a:prstGeom>
        </p:spPr>
      </p:pic>
    </p:spTree>
    <p:extLst>
      <p:ext uri="{BB962C8B-B14F-4D97-AF65-F5344CB8AC3E}">
        <p14:creationId xmlns:p14="http://schemas.microsoft.com/office/powerpoint/2010/main" val="457407078"/>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2F4445A8530F4186050C90BC7D9697" ma:contentTypeVersion="23" ma:contentTypeDescription="Create a new document." ma:contentTypeScope="" ma:versionID="cef719bf634d8495842026bb89f8b0c8">
  <xsd:schema xmlns:xsd="http://www.w3.org/2001/XMLSchema" xmlns:xs="http://www.w3.org/2001/XMLSchema" xmlns:p="http://schemas.microsoft.com/office/2006/metadata/properties" xmlns:ns1="http://schemas.microsoft.com/sharepoint/v3" xmlns:ns2="54dc29e5-a604-4bb4-acc0-3bc6745e3d60" xmlns:ns3="9d07b42b-afa3-444f-a418-2b77411a8b7d" targetNamespace="http://schemas.microsoft.com/office/2006/metadata/properties" ma:root="true" ma:fieldsID="c26d5cfa236844e243985c6339e1f7c0" ns1:_="" ns2:_="" ns3:_="">
    <xsd:import namespace="http://schemas.microsoft.com/sharepoint/v3"/>
    <xsd:import namespace="54dc29e5-a604-4bb4-acc0-3bc6745e3d60"/>
    <xsd:import namespace="9d07b42b-afa3-444f-a418-2b77411a8b7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dc29e5-a604-4bb4-acc0-3bc6745e3d6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7b42b-afa3-444f-a418-2b77411a8b7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460D48-0E0F-404E-9C65-B3A1064549A8}">
  <ds:schemaRefs>
    <ds:schemaRef ds:uri="9d07b42b-afa3-444f-a418-2b77411a8b7d"/>
    <ds:schemaRef ds:uri="http://schemas.microsoft.com/office/2006/documentManagement/types"/>
    <ds:schemaRef ds:uri="54dc29e5-a604-4bb4-acc0-3bc6745e3d60"/>
    <ds:schemaRef ds:uri="http://purl.org/dc/terms/"/>
    <ds:schemaRef ds:uri="http://purl.org/dc/dcmityp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schemas.microsoft.com/sharepoint/v3"/>
    <ds:schemaRef ds:uri="http://www.w3.org/XML/1998/namespace"/>
  </ds:schemaRefs>
</ds:datastoreItem>
</file>

<file path=customXml/itemProps2.xml><?xml version="1.0" encoding="utf-8"?>
<ds:datastoreItem xmlns:ds="http://schemas.openxmlformats.org/officeDocument/2006/customXml" ds:itemID="{10A5F6B6-366A-472B-8BED-98F9422510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dc29e5-a604-4bb4-acc0-3bc6745e3d60"/>
    <ds:schemaRef ds:uri="9d07b42b-afa3-444f-a418-2b77411a8b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D8ED11-F743-489A-A0DE-44CC3828C0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CUT Theme slide (white bg + line)</Template>
  <TotalTime>3433</TotalTime>
  <Words>1226</Words>
  <Application>Microsoft Macintosh PowerPoint</Application>
  <PresentationFormat>On-screen Show (16:9)</PresentationFormat>
  <Paragraphs>92</Paragraphs>
  <Slides>13</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Georgia</vt:lpstr>
      <vt:lpstr>GoodPro</vt:lpstr>
      <vt:lpstr>Roboto Condensed</vt:lpstr>
      <vt:lpstr>Calibri</vt:lpstr>
      <vt:lpstr>Roboto</vt:lpstr>
      <vt:lpstr>Arial</vt:lpstr>
      <vt:lpstr>Symbol</vt:lpstr>
      <vt:lpstr>CUT Theme slide (white bg)</vt:lpstr>
      <vt:lpstr>PowerPoint Presentation</vt:lpstr>
      <vt:lpstr>PowerPoint Presentation</vt:lpstr>
      <vt:lpstr>PowerPoint Presentation</vt:lpstr>
      <vt:lpstr>Cities will be critical to solving triple challenge of recovery, development, and climate change </vt:lpstr>
      <vt:lpstr>PowerPoint Presentation</vt:lpstr>
      <vt:lpstr>China’s Cities are Already Facing Challenges</vt:lpstr>
      <vt:lpstr>PowerPoint Presentation</vt:lpstr>
      <vt:lpstr>The costs of inaction are staggering: sea level rise is an urban threat</vt:lpstr>
      <vt:lpstr>Investing in decarbonising China’s cities could yield substantial economic benefits</vt:lpstr>
      <vt:lpstr>Local governments cannot drive the zero-carbon urban transition alone </vt:lpstr>
      <vt:lpstr>Recommendations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Sophia Vitello</dc:creator>
  <cp:lastModifiedBy>Sophia Vitello</cp:lastModifiedBy>
  <cp:revision>107</cp:revision>
  <dcterms:created xsi:type="dcterms:W3CDTF">2021-03-11T18:41:09Z</dcterms:created>
  <dcterms:modified xsi:type="dcterms:W3CDTF">2021-11-12T16:50:42Z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0x010100B52F4445A8530F4186050C90BC7D9697</vt:lpwstr>
  </property>
</Properties>
</file>