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8" r:id="rId4"/>
    <p:sldMasterId id="2147483704" r:id="rId5"/>
  </p:sldMasterIdLst>
  <p:notesMasterIdLst>
    <p:notesMasterId r:id="rId17"/>
  </p:notesMasterIdLst>
  <p:handoutMasterIdLst>
    <p:handoutMasterId r:id="rId18"/>
  </p:handoutMasterIdLst>
  <p:sldIdLst>
    <p:sldId id="306" r:id="rId6"/>
    <p:sldId id="837" r:id="rId7"/>
    <p:sldId id="871" r:id="rId8"/>
    <p:sldId id="875" r:id="rId9"/>
    <p:sldId id="789" r:id="rId10"/>
    <p:sldId id="812" r:id="rId11"/>
    <p:sldId id="798" r:id="rId12"/>
    <p:sldId id="762" r:id="rId13"/>
    <p:sldId id="832" r:id="rId14"/>
    <p:sldId id="821" r:id="rId15"/>
    <p:sldId id="874" r:id="rId16"/>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GoodPro" panose="020B0504020101020102"/>
      <p:regular r:id="rId23"/>
    </p:embeddedFont>
    <p:embeddedFont>
      <p:font typeface="Roboto" panose="02000000000000000000" pitchFamily="2" charset="0"/>
      <p:regular r:id="rId24"/>
      <p:bold r:id="rId25"/>
      <p:italic r:id="rId26"/>
      <p:boldItalic r:id="rId27"/>
    </p:embeddedFont>
    <p:embeddedFont>
      <p:font typeface="Roboto Condensed" panose="02000000000000000000" pitchFamily="2" charset="0"/>
      <p:regular r:id="rId28"/>
      <p:bold r:id="rId29"/>
      <p:italic r:id="rId30"/>
      <p:boldItalic r:id="rId3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a Vitello" initials="SV" lastIdx="1" clrIdx="0">
    <p:extLst>
      <p:ext uri="{19B8F6BF-5375-455C-9EA6-DF929625EA0E}">
        <p15:presenceInfo xmlns:p15="http://schemas.microsoft.com/office/powerpoint/2012/main" userId="S::sbv25@georgetown.edu::bd2ccbfa-2622-4a5f-9b26-81ac747a98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68"/>
    <p:restoredTop sz="91045"/>
  </p:normalViewPr>
  <p:slideViewPr>
    <p:cSldViewPr snapToGrid="0" snapToObjects="1">
      <p:cViewPr varScale="1">
        <p:scale>
          <a:sx n="110" d="100"/>
          <a:sy n="110" d="100"/>
        </p:scale>
        <p:origin x="632" y="176"/>
      </p:cViewPr>
      <p:guideLst/>
    </p:cSldViewPr>
  </p:slideViewPr>
  <p:notesTextViewPr>
    <p:cViewPr>
      <p:scale>
        <a:sx n="1" d="1"/>
        <a:sy n="1" d="1"/>
      </p:scale>
      <p:origin x="0" y="0"/>
    </p:cViewPr>
  </p:notesTextViewPr>
  <p:notesViewPr>
    <p:cSldViewPr snapToGrid="0" snapToObjects="1">
      <p:cViewPr varScale="1">
        <p:scale>
          <a:sx n="93" d="100"/>
          <a:sy n="93" d="100"/>
        </p:scale>
        <p:origin x="3392"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handoutMaster" Target="handoutMasters/handout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font" Target="fonts/font7.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heme" Target="theme/theme1.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E0CEF33-CF9B-D34D-8F7D-60A531A47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82D4F20F-B916-AC4E-8BA9-D8C037B3D04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931140-F763-8046-8036-7578AC74371F}" type="datetimeFigureOut">
              <a:rPr lang="en-GB" smtClean="0"/>
              <a:t>22/12/2021</a:t>
            </a:fld>
            <a:endParaRPr lang="en-GB"/>
          </a:p>
        </p:txBody>
      </p:sp>
      <p:sp>
        <p:nvSpPr>
          <p:cNvPr id="4" name="Footer Placeholder 3">
            <a:extLst>
              <a:ext uri="{FF2B5EF4-FFF2-40B4-BE49-F238E27FC236}">
                <a16:creationId xmlns:a16="http://schemas.microsoft.com/office/drawing/2014/main" id="{C0DA4653-1E97-CF4B-A732-4EEDAF04471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CDCA731-6389-C447-8328-06CB0A907F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12137-BE5D-7B4D-96E0-1C79CD2E0B98}" type="slidenum">
              <a:rPr lang="en-GB" smtClean="0"/>
              <a:t>‹#›</a:t>
            </a:fld>
            <a:endParaRPr lang="en-GB"/>
          </a:p>
        </p:txBody>
      </p:sp>
    </p:spTree>
    <p:extLst>
      <p:ext uri="{BB962C8B-B14F-4D97-AF65-F5344CB8AC3E}">
        <p14:creationId xmlns:p14="http://schemas.microsoft.com/office/powerpoint/2010/main" val="918038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Roboto Condensed" panose="020000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Roboto Condensed" panose="02000000000000000000" pitchFamily="2" charset="0"/>
              </a:defRPr>
            </a:lvl1pPr>
          </a:lstStyle>
          <a:p>
            <a:fld id="{F33C0B8E-F1B3-F84A-8130-EE6BC23531DF}" type="datetimeFigureOut">
              <a:rPr lang="en-US" smtClean="0"/>
              <a:pPr/>
              <a:t>12/22/21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Roboto Condensed" panose="020000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Condensed" panose="02000000000000000000" pitchFamily="2" charset="0"/>
              </a:defRPr>
            </a:lvl1pPr>
          </a:lstStyle>
          <a:p>
            <a:fld id="{2DC8DB7A-5B69-F24F-AB37-48E0D193E52C}" type="slidenum">
              <a:rPr lang="en-US" smtClean="0"/>
              <a:pPr/>
              <a:t>‹#›</a:t>
            </a:fld>
            <a:endParaRPr lang="en-US" dirty="0"/>
          </a:p>
        </p:txBody>
      </p:sp>
    </p:spTree>
    <p:extLst>
      <p:ext uri="{BB962C8B-B14F-4D97-AF65-F5344CB8AC3E}">
        <p14:creationId xmlns:p14="http://schemas.microsoft.com/office/powerpoint/2010/main" val="4210227714"/>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Roboto Condensed" panose="02000000000000000000" pitchFamily="2" charset="0"/>
        <a:ea typeface="+mn-ea"/>
        <a:cs typeface="+mn-cs"/>
      </a:defRPr>
    </a:lvl1pPr>
    <a:lvl2pPr marL="342900" algn="l" defTabSz="685800" rtl="0" eaLnBrk="1" latinLnBrk="0" hangingPunct="1">
      <a:defRPr sz="900" b="0" i="0" kern="1200">
        <a:solidFill>
          <a:schemeClr val="tx1"/>
        </a:solidFill>
        <a:latin typeface="Roboto Condensed" panose="02000000000000000000" pitchFamily="2" charset="0"/>
        <a:ea typeface="+mn-ea"/>
        <a:cs typeface="+mn-cs"/>
      </a:defRPr>
    </a:lvl2pPr>
    <a:lvl3pPr marL="685800" algn="l" defTabSz="685800" rtl="0" eaLnBrk="1" latinLnBrk="0" hangingPunct="1">
      <a:defRPr sz="900" b="0" i="0" kern="1200">
        <a:solidFill>
          <a:schemeClr val="tx1"/>
        </a:solidFill>
        <a:latin typeface="Roboto Condensed" panose="02000000000000000000" pitchFamily="2" charset="0"/>
        <a:ea typeface="+mn-ea"/>
        <a:cs typeface="+mn-cs"/>
      </a:defRPr>
    </a:lvl3pPr>
    <a:lvl4pPr marL="1028700" algn="l" defTabSz="685800" rtl="0" eaLnBrk="1" latinLnBrk="0" hangingPunct="1">
      <a:defRPr sz="900" b="0" i="0" kern="1200">
        <a:solidFill>
          <a:schemeClr val="tx1"/>
        </a:solidFill>
        <a:latin typeface="Roboto Condensed" panose="02000000000000000000" pitchFamily="2" charset="0"/>
        <a:ea typeface="+mn-ea"/>
        <a:cs typeface="+mn-cs"/>
      </a:defRPr>
    </a:lvl4pPr>
    <a:lvl5pPr marL="1371600" algn="l" defTabSz="685800" rtl="0" eaLnBrk="1" latinLnBrk="0" hangingPunct="1">
      <a:defRPr sz="900" b="0" i="0" kern="1200">
        <a:solidFill>
          <a:schemeClr val="tx1"/>
        </a:solidFill>
        <a:latin typeface="Roboto Condensed" panose="02000000000000000000" pitchFamily="2"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2</a:t>
            </a:fld>
            <a:endParaRPr lang="en-US"/>
          </a:p>
        </p:txBody>
      </p:sp>
    </p:spTree>
    <p:extLst>
      <p:ext uri="{BB962C8B-B14F-4D97-AF65-F5344CB8AC3E}">
        <p14:creationId xmlns:p14="http://schemas.microsoft.com/office/powerpoint/2010/main" val="3336657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Urban population: 34% as of 2018</a:t>
            </a:r>
          </a:p>
          <a:p>
            <a:r>
              <a:rPr lang="en-US" dirty="0"/>
              <a:t>Urban GDP contribution: 63% as of 2011</a:t>
            </a:r>
          </a:p>
          <a:p>
            <a:r>
              <a:rPr lang="en-US" dirty="0"/>
              <a:t>Population and GDP numbers are specific to India</a:t>
            </a:r>
          </a:p>
        </p:txBody>
      </p:sp>
      <p:sp>
        <p:nvSpPr>
          <p:cNvPr id="4" name="Slide Number Placeholder 3"/>
          <p:cNvSpPr>
            <a:spLocks noGrp="1"/>
          </p:cNvSpPr>
          <p:nvPr>
            <p:ph type="sldNum" sz="quarter" idx="5"/>
          </p:nvPr>
        </p:nvSpPr>
        <p:spPr/>
        <p:txBody>
          <a:bodyPr/>
          <a:lstStyle/>
          <a:p>
            <a:fld id="{2DC8DB7A-5B69-F24F-AB37-48E0D193E52C}" type="slidenum">
              <a:rPr lang="en-US" smtClean="0"/>
              <a:pPr/>
              <a:t>3</a:t>
            </a:fld>
            <a:endParaRPr lang="en-US" dirty="0"/>
          </a:p>
        </p:txBody>
      </p:sp>
    </p:spTree>
    <p:extLst>
      <p:ext uri="{BB962C8B-B14F-4D97-AF65-F5344CB8AC3E}">
        <p14:creationId xmlns:p14="http://schemas.microsoft.com/office/powerpoint/2010/main" val="2491851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Cities are central to India’s vitality and need national leadership and support to </a:t>
            </a:r>
            <a:r>
              <a:rPr lang="en-US" sz="900" b="0" i="0" kern="1200" dirty="0" err="1">
                <a:solidFill>
                  <a:schemeClr val="tx1"/>
                </a:solidFill>
                <a:effectLst/>
                <a:latin typeface="Roboto Condensed" panose="02000000000000000000" pitchFamily="2" charset="0"/>
                <a:ea typeface="+mn-ea"/>
                <a:cs typeface="+mn-cs"/>
              </a:rPr>
              <a:t>realise</a:t>
            </a:r>
            <a:r>
              <a:rPr lang="en-US" sz="900" b="0" i="0" kern="1200" dirty="0">
                <a:solidFill>
                  <a:schemeClr val="tx1"/>
                </a:solidFill>
                <a:effectLst/>
                <a:latin typeface="Roboto Condensed" panose="02000000000000000000" pitchFamily="2" charset="0"/>
                <a:ea typeface="+mn-ea"/>
                <a:cs typeface="+mn-cs"/>
              </a:rPr>
              <a:t> their potential</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900" b="0" i="0" kern="1200" dirty="0">
              <a:solidFill>
                <a:schemeClr val="tx1"/>
              </a:solidFill>
              <a:effectLst/>
              <a:latin typeface="Roboto Condensed" panose="02000000000000000000" pitchFamily="2" charset="0"/>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Salvador, Brazil. Source: </a:t>
            </a:r>
            <a:r>
              <a:rPr lang="en-US" sz="900" b="0" i="0" kern="1200" dirty="0" err="1">
                <a:solidFill>
                  <a:schemeClr val="tx1"/>
                </a:solidFill>
                <a:effectLst/>
                <a:latin typeface="Roboto Condensed" panose="02000000000000000000" pitchFamily="2" charset="0"/>
                <a:ea typeface="+mn-ea"/>
                <a:cs typeface="+mn-cs"/>
              </a:rPr>
              <a:t>Travelhock</a:t>
            </a:r>
            <a:r>
              <a:rPr lang="en-US" sz="900" b="0" i="0" kern="1200" dirty="0">
                <a:solidFill>
                  <a:schemeClr val="tx1"/>
                </a:solidFill>
                <a:effectLst/>
                <a:latin typeface="Roboto Condensed" panose="02000000000000000000" pitchFamily="2" charset="0"/>
                <a:ea typeface="+mn-ea"/>
                <a:cs typeface="+mn-cs"/>
              </a:rPr>
              <a:t>/Shutterstock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2823956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1623456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DBA3FEB-0A37-45D6-B50B-9EDAFC08DE66}"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91550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Small to mid-sized cities hold a lot of opportunity for urban abatement potential</a:t>
            </a:r>
          </a:p>
          <a:p>
            <a:r>
              <a:rPr lang="en-US" dirty="0"/>
              <a:t>&lt;0.3 million residents = 42% of potential</a:t>
            </a:r>
          </a:p>
          <a:p>
            <a:r>
              <a:rPr lang="en-US" dirty="0"/>
              <a:t>0.3-1 m = 12%</a:t>
            </a:r>
          </a:p>
          <a:p>
            <a:r>
              <a:rPr lang="en-US" dirty="0"/>
              <a:t>1-5 m = 21%</a:t>
            </a:r>
          </a:p>
          <a:p>
            <a:r>
              <a:rPr lang="en-US" dirty="0"/>
              <a:t>5-10 m = 9%</a:t>
            </a:r>
          </a:p>
          <a:p>
            <a:r>
              <a:rPr lang="en-US" dirty="0"/>
              <a:t>&gt;10 m = 16%</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1231324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Across all sectors, nearly 50% of the total abatement potential depends on decarbonising electricity</a:t>
            </a:r>
          </a:p>
        </p:txBody>
      </p:sp>
      <p:sp>
        <p:nvSpPr>
          <p:cNvPr id="4" name="Slide Number Placeholder 3"/>
          <p:cNvSpPr>
            <a:spLocks noGrp="1"/>
          </p:cNvSpPr>
          <p:nvPr>
            <p:ph type="sldNum" sz="quarter" idx="5"/>
          </p:nvPr>
        </p:nvSpPr>
        <p:spPr/>
        <p:txBody>
          <a:bodyPr/>
          <a:lstStyle/>
          <a:p>
            <a:fld id="{2DC8DB7A-5B69-F24F-AB37-48E0D193E52C}" type="slidenum">
              <a:rPr lang="en-US" smtClean="0"/>
              <a:pPr/>
              <a:t>8</a:t>
            </a:fld>
            <a:endParaRPr lang="en-US"/>
          </a:p>
        </p:txBody>
      </p:sp>
    </p:spTree>
    <p:extLst>
      <p:ext uri="{BB962C8B-B14F-4D97-AF65-F5344CB8AC3E}">
        <p14:creationId xmlns:p14="http://schemas.microsoft.com/office/powerpoint/2010/main" val="1790742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numbers are global, not specific to India.</a:t>
            </a:r>
          </a:p>
        </p:txBody>
      </p:sp>
      <p:sp>
        <p:nvSpPr>
          <p:cNvPr id="4" name="Slide Number Placeholder 3"/>
          <p:cNvSpPr>
            <a:spLocks noGrp="1"/>
          </p:cNvSpPr>
          <p:nvPr>
            <p:ph type="sldNum" sz="quarter" idx="5"/>
          </p:nvPr>
        </p:nvSpPr>
        <p:spPr/>
        <p:txBody>
          <a:bodyPr/>
          <a:lstStyle/>
          <a:p>
            <a:fld id="{2DC8DB7A-5B69-F24F-AB37-48E0D193E52C}" type="slidenum">
              <a:rPr lang="en-US" smtClean="0"/>
              <a:pPr/>
              <a:t>9</a:t>
            </a:fld>
            <a:endParaRPr lang="en-US" dirty="0"/>
          </a:p>
        </p:txBody>
      </p:sp>
    </p:spTree>
    <p:extLst>
      <p:ext uri="{BB962C8B-B14F-4D97-AF65-F5344CB8AC3E}">
        <p14:creationId xmlns:p14="http://schemas.microsoft.com/office/powerpoint/2010/main" val="3984770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DBA3FEB-0A37-45D6-B50B-9EDAFC08DE66}" type="slidenum">
              <a:rPr lang="en-US" smtClean="0"/>
              <a:t>10</a:t>
            </a:fld>
            <a:endParaRPr lang="en-US"/>
          </a:p>
        </p:txBody>
      </p:sp>
    </p:spTree>
    <p:extLst>
      <p:ext uri="{BB962C8B-B14F-4D97-AF65-F5344CB8AC3E}">
        <p14:creationId xmlns:p14="http://schemas.microsoft.com/office/powerpoint/2010/main" val="21747387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FE50D6-A847-2042-BD89-E1713C521887}"/>
              </a:ext>
            </a:extLst>
          </p:cNvPr>
          <p:cNvPicPr>
            <a:picLocks noChangeAspect="1"/>
          </p:cNvPicPr>
          <p:nvPr userDrawn="1"/>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80232813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7769" y="-2249"/>
            <a:ext cx="9159538" cy="5147999"/>
          </a:xfrm>
          <a:prstGeom prst="rect">
            <a:avLst/>
          </a:prstGeom>
          <a:ln>
            <a:noFill/>
          </a:ln>
        </p:spPr>
      </p:pic>
    </p:spTree>
    <p:extLst>
      <p:ext uri="{BB962C8B-B14F-4D97-AF65-F5344CB8AC3E}">
        <p14:creationId xmlns:p14="http://schemas.microsoft.com/office/powerpoint/2010/main" val="4174994653"/>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2929403584"/>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0"/>
            <a:ext cx="1182054"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141027" y="141027"/>
            <a:ext cx="900000" cy="446311"/>
          </a:xfrm>
          <a:prstGeom prst="rect">
            <a:avLst/>
          </a:prstGeom>
        </p:spPr>
      </p:pic>
    </p:spTree>
    <p:extLst>
      <p:ext uri="{BB962C8B-B14F-4D97-AF65-F5344CB8AC3E}">
        <p14:creationId xmlns:p14="http://schemas.microsoft.com/office/powerpoint/2010/main" val="75362361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a:stretch>
            <a:fillRect/>
          </a:stretch>
        </p:blipFill>
        <p:spPr>
          <a:xfrm>
            <a:off x="210268" y="4015989"/>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1870432"/>
            <a:ext cx="4227869" cy="1461605"/>
          </a:xfrm>
          <a:prstGeom prst="rect">
            <a:avLst/>
          </a:prstGeom>
        </p:spPr>
        <p:txBody>
          <a:bodyPr anchor="ct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261257" y="3434780"/>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261257" y="1811462"/>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248272"/>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Body cop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8BE020-8CAC-0042-866D-55F2B9C47C2C}"/>
              </a:ext>
            </a:extLst>
          </p:cNvPr>
          <p:cNvPicPr>
            <a:picLocks noChangeAspect="1"/>
          </p:cNvPicPr>
          <p:nvPr userDrawn="1"/>
        </p:nvPicPr>
        <p:blipFill>
          <a:blip r:embed="rId2"/>
          <a:srcRect/>
          <a:stretch/>
        </p:blipFill>
        <p:spPr>
          <a:xfrm>
            <a:off x="1852" y="1041"/>
            <a:ext cx="9140299" cy="5141418"/>
          </a:xfrm>
          <a:prstGeom prst="rect">
            <a:avLst/>
          </a:prstGeom>
        </p:spPr>
      </p:pic>
      <p:sp>
        <p:nvSpPr>
          <p:cNvPr id="2" name="Title 1">
            <a:extLst>
              <a:ext uri="{FF2B5EF4-FFF2-40B4-BE49-F238E27FC236}">
                <a16:creationId xmlns:a16="http://schemas.microsoft.com/office/drawing/2014/main" id="{88E0F0D7-4A86-5445-BF5D-3B31D6E7630F}"/>
              </a:ext>
            </a:extLst>
          </p:cNvPr>
          <p:cNvSpPr>
            <a:spLocks noGrp="1"/>
          </p:cNvSpPr>
          <p:nvPr>
            <p:ph type="title" hasCustomPrompt="1"/>
          </p:nvPr>
        </p:nvSpPr>
        <p:spPr>
          <a:xfrm>
            <a:off x="628650" y="611803"/>
            <a:ext cx="7897660" cy="994172"/>
          </a:xfrm>
          <a:prstGeom prst="rect">
            <a:avLst/>
          </a:prstGeom>
        </p:spPr>
        <p:txBody>
          <a:bodyPr lIns="0" tIns="0" rIns="0" bIns="0" anchor="t">
            <a:noAutofit/>
          </a:bodyPr>
          <a:lstStyle>
            <a:lvl1pPr algn="ctr">
              <a:defRPr sz="2250" b="1">
                <a:solidFill>
                  <a:schemeClr val="tx2"/>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4420D67-3774-9D47-A2F5-A332E7C9B633}"/>
              </a:ext>
            </a:extLst>
          </p:cNvPr>
          <p:cNvSpPr>
            <a:spLocks noGrp="1"/>
          </p:cNvSpPr>
          <p:nvPr>
            <p:ph idx="1" hasCustomPrompt="1"/>
          </p:nvPr>
        </p:nvSpPr>
        <p:spPr>
          <a:xfrm>
            <a:off x="628650" y="1650571"/>
            <a:ext cx="7897659" cy="2557220"/>
          </a:xfrm>
          <a:prstGeom prst="rect">
            <a:avLst/>
          </a:prstGeom>
        </p:spPr>
        <p:txBody>
          <a:bodyPr lIns="0" tIns="0" rIns="0" bIns="0">
            <a:noAutofit/>
          </a:bodyPr>
          <a:lstStyle>
            <a:lvl1pPr marL="0" indent="0">
              <a:buFontTx/>
              <a:buNone/>
              <a:defRPr sz="1800">
                <a:solidFill>
                  <a:schemeClr val="tx2"/>
                </a:solidFill>
                <a:latin typeface="GoodPro" panose="020B0504020101020102" pitchFamily="34" charset="77"/>
                <a:cs typeface="Arial" panose="020B0604020202020204" pitchFamily="34" charset="0"/>
              </a:defRPr>
            </a:lvl1pPr>
            <a:lvl2pPr marL="342892" indent="0">
              <a:buFontTx/>
              <a:buNone/>
              <a:defRPr>
                <a:solidFill>
                  <a:schemeClr val="tx2"/>
                </a:solidFill>
                <a:latin typeface="Arial" panose="020B0604020202020204" pitchFamily="34" charset="0"/>
                <a:cs typeface="Arial" panose="020B0604020202020204" pitchFamily="34" charset="0"/>
              </a:defRPr>
            </a:lvl2pPr>
            <a:lvl3pPr marL="685783" indent="0">
              <a:buFontTx/>
              <a:buNone/>
              <a:defRPr>
                <a:solidFill>
                  <a:schemeClr val="tx2"/>
                </a:solidFill>
                <a:latin typeface="Arial" panose="020B0604020202020204" pitchFamily="34" charset="0"/>
                <a:cs typeface="Arial" panose="020B0604020202020204" pitchFamily="34" charset="0"/>
              </a:defRPr>
            </a:lvl3pPr>
            <a:lvl4pPr marL="1028675" indent="0">
              <a:buFontTx/>
              <a:buNone/>
              <a:defRPr>
                <a:solidFill>
                  <a:schemeClr val="tx2"/>
                </a:solidFill>
                <a:latin typeface="Arial" panose="020B0604020202020204" pitchFamily="34" charset="0"/>
                <a:cs typeface="Arial" panose="020B0604020202020204" pitchFamily="34" charset="0"/>
              </a:defRPr>
            </a:lvl4pPr>
            <a:lvl5pPr marL="1371566" indent="0">
              <a:buFontTx/>
              <a:buNone/>
              <a:defRPr>
                <a:solidFill>
                  <a:schemeClr val="tx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29043452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FE50D6-A847-2042-BD89-E1713C521887}"/>
              </a:ext>
            </a:extLst>
          </p:cNvPr>
          <p:cNvPicPr>
            <a:picLocks noChangeAspect="1"/>
          </p:cNvPicPr>
          <p:nvPr userDrawn="1"/>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1785532685"/>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938EC99F-CD83-6549-B0E3-F86E06DE5EEE}"/>
              </a:ext>
            </a:extLst>
          </p:cNvPr>
          <p:cNvPicPr>
            <a:picLocks noChangeAspect="1"/>
          </p:cNvPicPr>
          <p:nvPr userDrawn="1"/>
        </p:nvPicPr>
        <p:blipFill>
          <a:blip r:embed="rId2"/>
          <a:stretch>
            <a:fillRect/>
          </a:stretch>
        </p:blipFill>
        <p:spPr>
          <a:xfrm>
            <a:off x="-55179" y="-31038"/>
            <a:ext cx="9254358" cy="5205576"/>
          </a:xfrm>
          <a:prstGeom prst="rect">
            <a:avLst/>
          </a:prstGeom>
        </p:spPr>
      </p:pic>
    </p:spTree>
    <p:extLst>
      <p:ext uri="{BB962C8B-B14F-4D97-AF65-F5344CB8AC3E}">
        <p14:creationId xmlns:p14="http://schemas.microsoft.com/office/powerpoint/2010/main" val="27278008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63062" y="-35473"/>
            <a:ext cx="9262241" cy="5210011"/>
          </a:xfrm>
          <a:prstGeom prst="rect">
            <a:avLst/>
          </a:prstGeom>
        </p:spPr>
      </p:pic>
    </p:spTree>
    <p:extLst>
      <p:ext uri="{BB962C8B-B14F-4D97-AF65-F5344CB8AC3E}">
        <p14:creationId xmlns:p14="http://schemas.microsoft.com/office/powerpoint/2010/main" val="21324036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261255" y="2129966"/>
            <a:ext cx="4475501" cy="1071562"/>
          </a:xfrm>
        </p:spPr>
        <p:txBody>
          <a:bodyPr anchor="b">
            <a:normAutofit/>
          </a:bodyPr>
          <a:lstStyle>
            <a:lvl1pPr>
              <a:defRPr sz="3500">
                <a:solidFill>
                  <a:schemeClr val="bg1"/>
                </a:solidFill>
              </a:defRPr>
            </a:lvl1pPr>
          </a:lstStyle>
          <a:p>
            <a:r>
              <a:rPr lang="en-US"/>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261938" y="3360190"/>
            <a:ext cx="4474818" cy="492619"/>
          </a:xfrm>
          <a:prstGeom prst="rect">
            <a:avLst/>
          </a:prstGeom>
        </p:spPr>
        <p:txBody>
          <a:bodyPr anchor="ctr">
            <a:normAutofit/>
          </a:bodyPr>
          <a:lstStyle>
            <a:lvl1pPr>
              <a:defRPr sz="26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261936" y="3986914"/>
            <a:ext cx="4474817"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author style</a:t>
            </a:r>
            <a:br>
              <a:rPr lang="en-US"/>
            </a:br>
            <a:r>
              <a:rPr lang="en-US"/>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261256" y="4683893"/>
            <a:ext cx="4471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9144000" cy="5143500"/>
          </a:xfrm>
        </p:spPr>
        <p:txBody>
          <a:bodyPr/>
          <a:lstStyle/>
          <a:p>
            <a:endParaRPr lang="en-US"/>
          </a:p>
        </p:txBody>
      </p:sp>
    </p:spTree>
    <p:extLst>
      <p:ext uri="{BB962C8B-B14F-4D97-AF65-F5344CB8AC3E}">
        <p14:creationId xmlns:p14="http://schemas.microsoft.com/office/powerpoint/2010/main" val="679221922"/>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a:stretch>
            <a:fillRect/>
          </a:stretch>
        </p:blipFill>
        <p:spPr>
          <a:xfrm>
            <a:off x="210268" y="214430"/>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34550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261258" y="2129966"/>
            <a:ext cx="5908884" cy="1071562"/>
          </a:xfrm>
        </p:spPr>
        <p:txBody>
          <a:bodyPr anchor="b">
            <a:normAutofit/>
          </a:bodyPr>
          <a:lstStyle>
            <a:lvl1pPr>
              <a:defRPr sz="3500">
                <a:solidFill>
                  <a:schemeClr val="bg1"/>
                </a:solidFill>
              </a:defRPr>
            </a:lvl1pPr>
          </a:lstStyle>
          <a:p>
            <a:r>
              <a:rPr lang="en-US"/>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261938" y="3359388"/>
            <a:ext cx="5908204" cy="493422"/>
          </a:xfrm>
          <a:prstGeom prst="rect">
            <a:avLst/>
          </a:prstGeom>
        </p:spPr>
        <p:txBody>
          <a:bodyPr anchor="ctr">
            <a:normAutofit/>
          </a:bodyPr>
          <a:lstStyle>
            <a:lvl1pPr>
              <a:defRPr sz="26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3985994"/>
            <a:ext cx="5908203" cy="565464"/>
          </a:xfrm>
          <a:prstGeom prst="rect">
            <a:avLst/>
          </a:prstGeom>
        </p:spPr>
        <p:txBody>
          <a:bodyPr>
            <a:noAutofit/>
          </a:bodyPr>
          <a:lstStyle>
            <a:lvl1pPr>
              <a:lnSpc>
                <a:spcPts val="2200"/>
              </a:lnSpc>
              <a:spcBef>
                <a:spcPts val="0"/>
              </a:spcBef>
              <a:spcAft>
                <a:spcPts val="0"/>
              </a:spcAft>
              <a:defRPr sz="18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author style</a:t>
            </a:r>
            <a:br>
              <a:rPr lang="en-US"/>
            </a:br>
            <a:r>
              <a:rPr lang="en-US"/>
              <a:t>(max two lines)</a:t>
            </a:r>
          </a:p>
        </p:txBody>
      </p:sp>
    </p:spTree>
    <p:extLst>
      <p:ext uri="{BB962C8B-B14F-4D97-AF65-F5344CB8AC3E}">
        <p14:creationId xmlns:p14="http://schemas.microsoft.com/office/powerpoint/2010/main" val="352931120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4229" y="0"/>
            <a:ext cx="9135541" cy="5143500"/>
          </a:xfrm>
          <a:prstGeom prst="rect">
            <a:avLst/>
          </a:prstGeom>
        </p:spPr>
      </p:pic>
      <p:pic>
        <p:nvPicPr>
          <p:cNvPr id="8" name="Picture 7" descr="Background pattern&#10;&#10;Description automatically generated">
            <a:extLst>
              <a:ext uri="{FF2B5EF4-FFF2-40B4-BE49-F238E27FC236}">
                <a16:creationId xmlns:a16="http://schemas.microsoft.com/office/drawing/2014/main" id="{938EC99F-CD83-6549-B0E3-F86E06DE5EEE}"/>
              </a:ext>
            </a:extLst>
          </p:cNvPr>
          <p:cNvPicPr>
            <a:picLocks noChangeAspect="1"/>
          </p:cNvPicPr>
          <p:nvPr userDrawn="1"/>
        </p:nvPicPr>
        <p:blipFill>
          <a:blip r:embed="rId3"/>
          <a:stretch>
            <a:fillRect/>
          </a:stretch>
        </p:blipFill>
        <p:spPr>
          <a:xfrm>
            <a:off x="4229" y="0"/>
            <a:ext cx="9135541" cy="5143500"/>
          </a:xfrm>
          <a:prstGeom prst="rect">
            <a:avLst/>
          </a:prstGeom>
        </p:spPr>
      </p:pic>
    </p:spTree>
    <p:extLst>
      <p:ext uri="{BB962C8B-B14F-4D97-AF65-F5344CB8AC3E}">
        <p14:creationId xmlns:p14="http://schemas.microsoft.com/office/powerpoint/2010/main" val="32231052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33698" y="2724466"/>
            <a:ext cx="4787663" cy="1071562"/>
          </a:xfrm>
        </p:spPr>
        <p:txBody>
          <a:bodyPr anchor="b">
            <a:normAutofit/>
          </a:bodyPr>
          <a:lstStyle>
            <a:lvl1pPr>
              <a:defRPr sz="3500">
                <a:solidFill>
                  <a:schemeClr val="bg1"/>
                </a:solidFill>
              </a:defRPr>
            </a:lvl1pPr>
          </a:lstStyle>
          <a:p>
            <a:r>
              <a:rPr lang="en-US"/>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33698" y="3965142"/>
            <a:ext cx="4787663"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subtitle/detail style</a:t>
            </a:r>
            <a:br>
              <a:rPr lang="en-US"/>
            </a:br>
            <a:r>
              <a:rPr lang="en-US"/>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343490"/>
            <a:ext cx="9144000" cy="3343736"/>
          </a:xfrm>
        </p:spPr>
        <p:txBody>
          <a:bodyPr/>
          <a:lstStyle/>
          <a:p>
            <a:endParaRPr lang="en-US"/>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a:stretch>
            <a:fillRect/>
          </a:stretch>
        </p:blipFill>
        <p:spPr>
          <a:xfrm>
            <a:off x="210268" y="214430"/>
            <a:ext cx="1554114" cy="919045"/>
          </a:xfrm>
          <a:prstGeom prst="rect">
            <a:avLst/>
          </a:prstGeom>
        </p:spPr>
      </p:pic>
    </p:spTree>
    <p:extLst>
      <p:ext uri="{BB962C8B-B14F-4D97-AF65-F5344CB8AC3E}">
        <p14:creationId xmlns:p14="http://schemas.microsoft.com/office/powerpoint/2010/main" val="55592769"/>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2696562" y="1595391"/>
            <a:ext cx="5379232"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269742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338234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4244454" y="1595391"/>
            <a:ext cx="3831340"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424445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2696562" y="1750983"/>
            <a:ext cx="1260000" cy="1504977"/>
          </a:xfrm>
          <a:prstGeom prst="rect">
            <a:avLst/>
          </a:prstGeom>
        </p:spPr>
        <p:txBody>
          <a:bodyPr>
            <a:normAutofit/>
          </a:bodyPr>
          <a:lstStyle>
            <a:lvl1pPr>
              <a:defRPr sz="1600"/>
            </a:lvl1pPr>
          </a:lstStyle>
          <a:p>
            <a:r>
              <a:rPr lang="en-US"/>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2602470" y="3338285"/>
            <a:ext cx="1412319" cy="406205"/>
          </a:xfrm>
        </p:spPr>
        <p:txBody>
          <a:bodyPr anchor="b">
            <a:noAutofit/>
          </a:bodyPr>
          <a:lstStyle>
            <a:lvl1pPr>
              <a:defRPr sz="1200"/>
            </a:lvl1pPr>
            <a:lvl2pPr>
              <a:defRPr sz="1600"/>
            </a:lvl2pPr>
            <a:lvl3pPr>
              <a:defRPr sz="1600"/>
            </a:lvl3pPr>
            <a:lvl4pPr>
              <a:defRPr sz="1600"/>
            </a:lvl4pPr>
            <a:lvl5pPr>
              <a:defRPr sz="1600"/>
            </a:lvl5pPr>
          </a:lstStyle>
          <a:p>
            <a:pPr lvl="0"/>
            <a:r>
              <a:rPr lang="en-US"/>
              <a:t>Click to edit details of picture</a:t>
            </a:r>
          </a:p>
        </p:txBody>
      </p:sp>
    </p:spTree>
    <p:extLst>
      <p:ext uri="{BB962C8B-B14F-4D97-AF65-F5344CB8AC3E}">
        <p14:creationId xmlns:p14="http://schemas.microsoft.com/office/powerpoint/2010/main" val="4235286534"/>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442" r="296"/>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a:t>Click to insert splash content</a:t>
            </a:r>
          </a:p>
        </p:txBody>
      </p:sp>
    </p:spTree>
    <p:extLst>
      <p:ext uri="{BB962C8B-B14F-4D97-AF65-F5344CB8AC3E}">
        <p14:creationId xmlns:p14="http://schemas.microsoft.com/office/powerpoint/2010/main" val="178277222"/>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5253" r="683"/>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a:t>Click to insert splash content</a:t>
            </a:r>
          </a:p>
        </p:txBody>
      </p:sp>
    </p:spTree>
    <p:extLst>
      <p:ext uri="{BB962C8B-B14F-4D97-AF65-F5344CB8AC3E}">
        <p14:creationId xmlns:p14="http://schemas.microsoft.com/office/powerpoint/2010/main" val="296331239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797" r="11101"/>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bg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bg1"/>
                </a:solidFill>
              </a:defRPr>
            </a:lvl1pPr>
          </a:lstStyle>
          <a:p>
            <a:r>
              <a:rPr lang="en-US"/>
              <a:t>Click to insert splash content</a:t>
            </a:r>
          </a:p>
        </p:txBody>
      </p:sp>
    </p:spTree>
    <p:extLst>
      <p:ext uri="{BB962C8B-B14F-4D97-AF65-F5344CB8AC3E}">
        <p14:creationId xmlns:p14="http://schemas.microsoft.com/office/powerpoint/2010/main" val="3099660670"/>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7769" y="-2249"/>
            <a:ext cx="9159538" cy="5147999"/>
          </a:xfrm>
          <a:prstGeom prst="rect">
            <a:avLst/>
          </a:prstGeom>
          <a:ln>
            <a:noFill/>
          </a:ln>
        </p:spPr>
      </p:pic>
    </p:spTree>
    <p:extLst>
      <p:ext uri="{BB962C8B-B14F-4D97-AF65-F5344CB8AC3E}">
        <p14:creationId xmlns:p14="http://schemas.microsoft.com/office/powerpoint/2010/main" val="2747828251"/>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3417505963"/>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8744345"/>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a:stretch>
            <a:fillRect/>
          </a:stretch>
        </p:blipFill>
        <p:spPr>
          <a:xfrm>
            <a:off x="210268" y="4015989"/>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1870432"/>
            <a:ext cx="4227869" cy="1461605"/>
          </a:xfrm>
          <a:prstGeom prst="rect">
            <a:avLst/>
          </a:prstGeom>
        </p:spPr>
        <p:txBody>
          <a:bodyPr anchor="ct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261257" y="3434780"/>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261257" y="1811462"/>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292666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4229" y="0"/>
            <a:ext cx="9135541" cy="5143500"/>
          </a:xfrm>
          <a:prstGeom prst="rect">
            <a:avLst/>
          </a:prstGeom>
        </p:spPr>
      </p:pic>
    </p:spTree>
    <p:extLst>
      <p:ext uri="{BB962C8B-B14F-4D97-AF65-F5344CB8AC3E}">
        <p14:creationId xmlns:p14="http://schemas.microsoft.com/office/powerpoint/2010/main" val="16921302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ide WITH STRAP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5C44-D522-6C4C-A2AF-08CE724642BA}"/>
              </a:ext>
            </a:extLst>
          </p:cNvPr>
          <p:cNvPicPr>
            <a:picLocks noChangeAspect="1"/>
          </p:cNvPicPr>
          <p:nvPr userDrawn="1"/>
        </p:nvPicPr>
        <p:blipFill>
          <a:blip r:embed="rId2"/>
          <a:srcRect/>
          <a:stretch/>
        </p:blipFill>
        <p:spPr>
          <a:xfrm>
            <a:off x="1852" y="1041"/>
            <a:ext cx="9140299" cy="5141418"/>
          </a:xfrm>
          <a:prstGeom prst="rect">
            <a:avLst/>
          </a:prstGeom>
        </p:spPr>
      </p:pic>
    </p:spTree>
    <p:extLst>
      <p:ext uri="{BB962C8B-B14F-4D97-AF65-F5344CB8AC3E}">
        <p14:creationId xmlns:p14="http://schemas.microsoft.com/office/powerpoint/2010/main" val="42105966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1_Title and Body cop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8BE020-8CAC-0042-866D-55F2B9C47C2C}"/>
              </a:ext>
            </a:extLst>
          </p:cNvPr>
          <p:cNvPicPr>
            <a:picLocks noChangeAspect="1"/>
          </p:cNvPicPr>
          <p:nvPr userDrawn="1"/>
        </p:nvPicPr>
        <p:blipFill>
          <a:blip r:embed="rId2"/>
          <a:srcRect/>
          <a:stretch/>
        </p:blipFill>
        <p:spPr>
          <a:xfrm>
            <a:off x="1852" y="1041"/>
            <a:ext cx="9140299" cy="5141418"/>
          </a:xfrm>
          <a:prstGeom prst="rect">
            <a:avLst/>
          </a:prstGeom>
        </p:spPr>
      </p:pic>
      <p:sp>
        <p:nvSpPr>
          <p:cNvPr id="2" name="Title 1">
            <a:extLst>
              <a:ext uri="{FF2B5EF4-FFF2-40B4-BE49-F238E27FC236}">
                <a16:creationId xmlns:a16="http://schemas.microsoft.com/office/drawing/2014/main" id="{88E0F0D7-4A86-5445-BF5D-3B31D6E7630F}"/>
              </a:ext>
            </a:extLst>
          </p:cNvPr>
          <p:cNvSpPr>
            <a:spLocks noGrp="1"/>
          </p:cNvSpPr>
          <p:nvPr>
            <p:ph type="title" hasCustomPrompt="1"/>
          </p:nvPr>
        </p:nvSpPr>
        <p:spPr>
          <a:xfrm>
            <a:off x="628650" y="611803"/>
            <a:ext cx="7897660" cy="994172"/>
          </a:xfrm>
          <a:prstGeom prst="rect">
            <a:avLst/>
          </a:prstGeom>
        </p:spPr>
        <p:txBody>
          <a:bodyPr lIns="0" tIns="0" rIns="0" bIns="0" anchor="t">
            <a:noAutofit/>
          </a:bodyPr>
          <a:lstStyle>
            <a:lvl1pPr algn="ctr">
              <a:defRPr sz="2250" b="1">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4420D67-3774-9D47-A2F5-A332E7C9B633}"/>
              </a:ext>
            </a:extLst>
          </p:cNvPr>
          <p:cNvSpPr>
            <a:spLocks noGrp="1"/>
          </p:cNvSpPr>
          <p:nvPr>
            <p:ph idx="1" hasCustomPrompt="1"/>
          </p:nvPr>
        </p:nvSpPr>
        <p:spPr>
          <a:xfrm>
            <a:off x="628650" y="1650571"/>
            <a:ext cx="7897659" cy="2557220"/>
          </a:xfrm>
          <a:prstGeom prst="rect">
            <a:avLst/>
          </a:prstGeom>
        </p:spPr>
        <p:txBody>
          <a:bodyPr lIns="0" tIns="0" rIns="0" bIns="0">
            <a:noAutofit/>
          </a:bodyPr>
          <a:lstStyle>
            <a:lvl1pPr marL="0" indent="0">
              <a:buFontTx/>
              <a:buNone/>
              <a:defRPr sz="1800">
                <a:solidFill>
                  <a:schemeClr val="tx2"/>
                </a:solidFill>
                <a:latin typeface="GoodPro" panose="020B0504020101020102" pitchFamily="34" charset="77"/>
                <a:cs typeface="Arial" panose="020B0604020202020204" pitchFamily="34" charset="0"/>
              </a:defRPr>
            </a:lvl1pPr>
            <a:lvl2pPr marL="342892" indent="0">
              <a:buFontTx/>
              <a:buNone/>
              <a:defRPr>
                <a:solidFill>
                  <a:schemeClr val="tx2"/>
                </a:solidFill>
                <a:latin typeface="Arial" panose="020B0604020202020204" pitchFamily="34" charset="0"/>
                <a:cs typeface="Arial" panose="020B0604020202020204" pitchFamily="34" charset="0"/>
              </a:defRPr>
            </a:lvl2pPr>
            <a:lvl3pPr marL="685783" indent="0">
              <a:buFontTx/>
              <a:buNone/>
              <a:defRPr>
                <a:solidFill>
                  <a:schemeClr val="tx2"/>
                </a:solidFill>
                <a:latin typeface="Arial" panose="020B0604020202020204" pitchFamily="34" charset="0"/>
                <a:cs typeface="Arial" panose="020B0604020202020204" pitchFamily="34" charset="0"/>
              </a:defRPr>
            </a:lvl3pPr>
            <a:lvl4pPr marL="1028675" indent="0">
              <a:buFontTx/>
              <a:buNone/>
              <a:defRPr>
                <a:solidFill>
                  <a:schemeClr val="tx2"/>
                </a:solidFill>
                <a:latin typeface="Arial" panose="020B0604020202020204" pitchFamily="34" charset="0"/>
                <a:cs typeface="Arial" panose="020B0604020202020204" pitchFamily="34" charset="0"/>
              </a:defRPr>
            </a:lvl4pPr>
            <a:lvl5pPr marL="1371566" indent="0">
              <a:buFontTx/>
              <a:buNone/>
              <a:defRPr>
                <a:solidFill>
                  <a:schemeClr val="tx2"/>
                </a:solidFill>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6897614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Autho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68F77-56C3-2A49-853E-73208F6F8644}"/>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398321A2-F568-8E45-8BB9-FF4270F494B9}"/>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90D200AC-B7F9-3543-A9E4-0D3EEC8D217F}"/>
              </a:ext>
            </a:extLst>
          </p:cNvPr>
          <p:cNvSpPr>
            <a:spLocks noGrp="1"/>
          </p:cNvSpPr>
          <p:nvPr>
            <p:ph type="sldNum" sz="quarter" idx="11"/>
          </p:nvPr>
        </p:nvSpPr>
        <p:spPr/>
        <p:txBody>
          <a:bodyPr/>
          <a:lstStyle/>
          <a:p>
            <a:fld id="{C19DCF79-8D0F-6F4D-A6DF-4BF78324B6C7}" type="slidenum">
              <a:rPr lang="en-US" smtClean="0"/>
              <a:pPr/>
              <a:t>‹#›</a:t>
            </a:fld>
            <a:endParaRPr lang="en-US"/>
          </a:p>
        </p:txBody>
      </p:sp>
      <p:sp>
        <p:nvSpPr>
          <p:cNvPr id="8" name="Picture Placeholder 7">
            <a:extLst>
              <a:ext uri="{FF2B5EF4-FFF2-40B4-BE49-F238E27FC236}">
                <a16:creationId xmlns:a16="http://schemas.microsoft.com/office/drawing/2014/main" id="{C8E3A8DA-ED1D-0C4A-8684-E7AEE8004D86}"/>
              </a:ext>
            </a:extLst>
          </p:cNvPr>
          <p:cNvSpPr>
            <a:spLocks noGrp="1"/>
          </p:cNvSpPr>
          <p:nvPr>
            <p:ph type="pic" sz="quarter" idx="12" hasCustomPrompt="1"/>
          </p:nvPr>
        </p:nvSpPr>
        <p:spPr>
          <a:xfrm>
            <a:off x="468313" y="1695449"/>
            <a:ext cx="1260000" cy="1530000"/>
          </a:xfrm>
          <a:prstGeom prst="rect">
            <a:avLst/>
          </a:prstGeom>
        </p:spPr>
        <p:txBody>
          <a:bodyPr>
            <a:normAutofit/>
          </a:bodyPr>
          <a:lstStyle>
            <a:lvl1pPr>
              <a:defRPr sz="1600"/>
            </a:lvl1pPr>
          </a:lstStyle>
          <a:p>
            <a:r>
              <a:rPr lang="en-US"/>
              <a:t>Picture</a:t>
            </a:r>
          </a:p>
        </p:txBody>
      </p:sp>
      <p:sp>
        <p:nvSpPr>
          <p:cNvPr id="11" name="Content Placeholder 10">
            <a:extLst>
              <a:ext uri="{FF2B5EF4-FFF2-40B4-BE49-F238E27FC236}">
                <a16:creationId xmlns:a16="http://schemas.microsoft.com/office/drawing/2014/main" id="{762CB09C-31C8-614F-B24A-9A3786649A44}"/>
              </a:ext>
            </a:extLst>
          </p:cNvPr>
          <p:cNvSpPr>
            <a:spLocks noGrp="1"/>
          </p:cNvSpPr>
          <p:nvPr>
            <p:ph sz="quarter" idx="13"/>
          </p:nvPr>
        </p:nvSpPr>
        <p:spPr>
          <a:xfrm>
            <a:off x="1866622" y="1695450"/>
            <a:ext cx="2034050" cy="876300"/>
          </a:xfrm>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p:txBody>
      </p:sp>
      <p:sp>
        <p:nvSpPr>
          <p:cNvPr id="17" name="Content Placeholder 10">
            <a:extLst>
              <a:ext uri="{FF2B5EF4-FFF2-40B4-BE49-F238E27FC236}">
                <a16:creationId xmlns:a16="http://schemas.microsoft.com/office/drawing/2014/main" id="{239C6967-6045-0C44-97DF-B68BCBD2BECB}"/>
              </a:ext>
            </a:extLst>
          </p:cNvPr>
          <p:cNvSpPr>
            <a:spLocks noGrp="1"/>
          </p:cNvSpPr>
          <p:nvPr>
            <p:ph sz="quarter" idx="19"/>
          </p:nvPr>
        </p:nvSpPr>
        <p:spPr>
          <a:xfrm>
            <a:off x="6652800" y="1695450"/>
            <a:ext cx="2034000" cy="876300"/>
          </a:xfrm>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p:txBody>
      </p:sp>
      <p:sp>
        <p:nvSpPr>
          <p:cNvPr id="9" name="Picture Placeholder 7">
            <a:extLst>
              <a:ext uri="{FF2B5EF4-FFF2-40B4-BE49-F238E27FC236}">
                <a16:creationId xmlns:a16="http://schemas.microsoft.com/office/drawing/2014/main" id="{AE0D42C3-D266-CB47-85C9-EBCBF9404DCF}"/>
              </a:ext>
            </a:extLst>
          </p:cNvPr>
          <p:cNvSpPr>
            <a:spLocks noGrp="1"/>
          </p:cNvSpPr>
          <p:nvPr>
            <p:ph type="pic" sz="quarter" idx="20" hasCustomPrompt="1"/>
          </p:nvPr>
        </p:nvSpPr>
        <p:spPr>
          <a:xfrm>
            <a:off x="5254491" y="1695449"/>
            <a:ext cx="1260000" cy="1530000"/>
          </a:xfrm>
          <a:prstGeom prst="rect">
            <a:avLst/>
          </a:prstGeom>
        </p:spPr>
        <p:txBody>
          <a:bodyPr>
            <a:normAutofit/>
          </a:bodyPr>
          <a:lstStyle>
            <a:lvl1pPr>
              <a:defRPr sz="1600"/>
            </a:lvl1pPr>
          </a:lstStyle>
          <a:p>
            <a:r>
              <a:rPr lang="en-US"/>
              <a:t>Picture</a:t>
            </a:r>
          </a:p>
        </p:txBody>
      </p:sp>
    </p:spTree>
    <p:extLst>
      <p:ext uri="{BB962C8B-B14F-4D97-AF65-F5344CB8AC3E}">
        <p14:creationId xmlns:p14="http://schemas.microsoft.com/office/powerpoint/2010/main" val="3466631819"/>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side WITH STRAP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5C44-D522-6C4C-A2AF-08CE724642BA}"/>
              </a:ext>
            </a:extLst>
          </p:cNvPr>
          <p:cNvPicPr>
            <a:picLocks noChangeAspect="1"/>
          </p:cNvPicPr>
          <p:nvPr userDrawn="1"/>
        </p:nvPicPr>
        <p:blipFill>
          <a:blip r:embed="rId2"/>
          <a:srcRect/>
          <a:stretch/>
        </p:blipFill>
        <p:spPr>
          <a:xfrm>
            <a:off x="1852" y="1041"/>
            <a:ext cx="9140299" cy="5141418"/>
          </a:xfrm>
          <a:prstGeom prst="rect">
            <a:avLst/>
          </a:prstGeom>
        </p:spPr>
      </p:pic>
      <p:sp>
        <p:nvSpPr>
          <p:cNvPr id="6" name="Title Placeholder 16">
            <a:extLst>
              <a:ext uri="{FF2B5EF4-FFF2-40B4-BE49-F238E27FC236}">
                <a16:creationId xmlns:a16="http://schemas.microsoft.com/office/drawing/2014/main" id="{E947C8D0-518B-46AC-BF1F-49B1A54D4F32}"/>
              </a:ext>
            </a:extLst>
          </p:cNvPr>
          <p:cNvSpPr>
            <a:spLocks noGrp="1"/>
          </p:cNvSpPr>
          <p:nvPr>
            <p:ph type="title" hasCustomPrompt="1"/>
          </p:nvPr>
        </p:nvSpPr>
        <p:spPr>
          <a:xfrm>
            <a:off x="596536" y="1589633"/>
            <a:ext cx="5190223" cy="1071562"/>
          </a:xfrm>
          <a:prstGeom prst="rect">
            <a:avLst/>
          </a:prstGeom>
        </p:spPr>
        <p:txBody>
          <a:bodyPr vert="horz" lIns="91440" tIns="45720" rIns="91440" bIns="45720" rtlCol="0" anchor="t">
            <a:noAutofit/>
          </a:bodyPr>
          <a:lstStyle>
            <a:lvl1pPr>
              <a:defRPr sz="3800">
                <a:solidFill>
                  <a:schemeClr val="bg2"/>
                </a:solidFill>
              </a:defRPr>
            </a:lvl1pPr>
          </a:lstStyle>
          <a:p>
            <a:r>
              <a:rPr lang="en-US"/>
              <a:t>ACCELERATING CHINA’S URBAN TRANSITION</a:t>
            </a:r>
          </a:p>
        </p:txBody>
      </p:sp>
      <p:sp>
        <p:nvSpPr>
          <p:cNvPr id="7" name="Title Placeholder 16">
            <a:extLst>
              <a:ext uri="{FF2B5EF4-FFF2-40B4-BE49-F238E27FC236}">
                <a16:creationId xmlns:a16="http://schemas.microsoft.com/office/drawing/2014/main" id="{B35A3481-44F5-4475-8B1D-DBC1381BE69C}"/>
              </a:ext>
            </a:extLst>
          </p:cNvPr>
          <p:cNvSpPr txBox="1">
            <a:spLocks/>
          </p:cNvSpPr>
          <p:nvPr userDrawn="1"/>
        </p:nvSpPr>
        <p:spPr>
          <a:xfrm>
            <a:off x="596536" y="2736531"/>
            <a:ext cx="3266137" cy="1071562"/>
          </a:xfrm>
          <a:prstGeom prst="rect">
            <a:avLst/>
          </a:prstGeom>
        </p:spPr>
        <p:txBody>
          <a:bodyPr vert="horz" lIns="91440" tIns="45720" rIns="91440" bIns="45720" rtlCol="0" anchor="t">
            <a:noAutofit/>
          </a:bodyPr>
          <a:lstStyle>
            <a:lvl1pPr algn="l" defTabSz="685800" rtl="0" eaLnBrk="1" latinLnBrk="0" hangingPunct="1">
              <a:lnSpc>
                <a:spcPct val="90000"/>
              </a:lnSpc>
              <a:spcBef>
                <a:spcPct val="0"/>
              </a:spcBef>
              <a:buNone/>
              <a:defRPr sz="3800" b="1" i="0" kern="1200">
                <a:solidFill>
                  <a:schemeClr val="bg2"/>
                </a:solidFill>
                <a:latin typeface="Roboto Condensed" panose="02000000000000000000" pitchFamily="2" charset="0"/>
                <a:ea typeface="Roboto Condensed" panose="02000000000000000000" pitchFamily="2" charset="0"/>
                <a:cs typeface="+mj-cs"/>
              </a:defRPr>
            </a:lvl1pPr>
          </a:lstStyle>
          <a:p>
            <a:r>
              <a:rPr lang="en-US" sz="1400">
                <a:solidFill>
                  <a:schemeClr val="bg1"/>
                </a:solidFill>
              </a:rPr>
              <a:t>PRIORITY ACTIONS FOR HIGH-QUALITY GROWTH AND ENHANCING LEADERSHIP FOR CARBON NEUTRALITY</a:t>
            </a:r>
          </a:p>
          <a:p>
            <a:endParaRPr lang="en-US" sz="1400">
              <a:solidFill>
                <a:schemeClr val="bg1"/>
              </a:solidFill>
            </a:endParaRPr>
          </a:p>
        </p:txBody>
      </p:sp>
    </p:spTree>
    <p:extLst>
      <p:ext uri="{BB962C8B-B14F-4D97-AF65-F5344CB8AC3E}">
        <p14:creationId xmlns:p14="http://schemas.microsoft.com/office/powerpoint/2010/main" val="2008759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dirty="0"/>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261255" y="2129966"/>
            <a:ext cx="4475501" cy="1071562"/>
          </a:xfrm>
        </p:spPr>
        <p:txBody>
          <a:bodyPr anchor="b">
            <a:normAutofit/>
          </a:bodyPr>
          <a:lstStyle>
            <a:lvl1pPr>
              <a:defRPr sz="3500">
                <a:solidFill>
                  <a:schemeClr val="bg1"/>
                </a:solidFill>
              </a:defRPr>
            </a:lvl1pPr>
          </a:lstStyle>
          <a:p>
            <a:r>
              <a:rPr lang="en-US" dirty="0"/>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261938" y="3360190"/>
            <a:ext cx="4474818" cy="492619"/>
          </a:xfrm>
          <a:prstGeom prst="rect">
            <a:avLst/>
          </a:prstGeom>
        </p:spPr>
        <p:txBody>
          <a:bodyPr anchor="ctr">
            <a:normAutofit/>
          </a:bodyPr>
          <a:lstStyle>
            <a:lvl1pPr>
              <a:defRPr sz="26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261936" y="3986914"/>
            <a:ext cx="4474817"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author style</a:t>
            </a:r>
            <a:br>
              <a:rPr lang="en-US" dirty="0"/>
            </a:br>
            <a:r>
              <a:rPr lang="en-US" dirty="0"/>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261256" y="4683893"/>
            <a:ext cx="4471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9144000" cy="5143500"/>
          </a:xfrm>
        </p:spPr>
        <p:txBody>
          <a:bodyPr/>
          <a:lstStyle/>
          <a:p>
            <a:endParaRPr lang="en-US" dirty="0"/>
          </a:p>
        </p:txBody>
      </p:sp>
    </p:spTree>
    <p:extLst>
      <p:ext uri="{BB962C8B-B14F-4D97-AF65-F5344CB8AC3E}">
        <p14:creationId xmlns:p14="http://schemas.microsoft.com/office/powerpoint/2010/main" val="422334961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a:stretch>
            <a:fillRect/>
          </a:stretch>
        </p:blipFill>
        <p:spPr>
          <a:xfrm>
            <a:off x="210268" y="214430"/>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34550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261258" y="2129966"/>
            <a:ext cx="5908884" cy="1071562"/>
          </a:xfrm>
        </p:spPr>
        <p:txBody>
          <a:bodyPr anchor="b">
            <a:normAutofit/>
          </a:bodyPr>
          <a:lstStyle>
            <a:lvl1pPr>
              <a:defRPr sz="3500">
                <a:solidFill>
                  <a:schemeClr val="bg1"/>
                </a:solidFill>
              </a:defRPr>
            </a:lvl1pPr>
          </a:lstStyle>
          <a:p>
            <a:r>
              <a:rPr lang="en-US" dirty="0"/>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261938" y="3359388"/>
            <a:ext cx="5908204" cy="493422"/>
          </a:xfrm>
          <a:prstGeom prst="rect">
            <a:avLst/>
          </a:prstGeom>
        </p:spPr>
        <p:txBody>
          <a:bodyPr anchor="ctr">
            <a:normAutofit/>
          </a:bodyPr>
          <a:lstStyle>
            <a:lvl1pPr>
              <a:defRPr sz="2600" b="0" i="0">
                <a:solidFill>
                  <a:schemeClr val="bg2"/>
                </a:solidFill>
                <a:latin typeface="Roboto Condensed" panose="02000000000000000000" pitchFamily="2" charset="0"/>
                <a:ea typeface="Roboto Condensed" panose="02000000000000000000" pitchFamily="2" charset="0"/>
              </a:defRPr>
            </a:lvl1pPr>
          </a:lstStyle>
          <a:p>
            <a:pPr lvl="0"/>
            <a:r>
              <a:rPr lang="en-US" dirty="0"/>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3985994"/>
            <a:ext cx="5908203" cy="565464"/>
          </a:xfrm>
          <a:prstGeom prst="rect">
            <a:avLst/>
          </a:prstGeom>
        </p:spPr>
        <p:txBody>
          <a:bodyPr>
            <a:noAutofit/>
          </a:bodyPr>
          <a:lstStyle>
            <a:lvl1pPr>
              <a:lnSpc>
                <a:spcPts val="2200"/>
              </a:lnSpc>
              <a:spcBef>
                <a:spcPts val="0"/>
              </a:spcBef>
              <a:spcAft>
                <a:spcPts val="0"/>
              </a:spcAft>
              <a:defRPr sz="1800" b="0" i="0">
                <a:solidFill>
                  <a:schemeClr val="bg2"/>
                </a:solidFill>
                <a:latin typeface="Roboto Condensed" panose="02000000000000000000" pitchFamily="2" charset="0"/>
                <a:ea typeface="Roboto Condensed" panose="02000000000000000000" pitchFamily="2" charset="0"/>
              </a:defRPr>
            </a:lvl1pPr>
          </a:lstStyle>
          <a:p>
            <a:pPr lvl="0"/>
            <a:r>
              <a:rPr lang="en-US" dirty="0"/>
              <a:t>Click to edit master author style</a:t>
            </a:r>
            <a:br>
              <a:rPr lang="en-US" dirty="0"/>
            </a:br>
            <a:r>
              <a:rPr lang="en-US" dirty="0"/>
              <a:t>(max two lines)</a:t>
            </a:r>
          </a:p>
        </p:txBody>
      </p:sp>
    </p:spTree>
    <p:extLst>
      <p:ext uri="{BB962C8B-B14F-4D97-AF65-F5344CB8AC3E}">
        <p14:creationId xmlns:p14="http://schemas.microsoft.com/office/powerpoint/2010/main" val="28714795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33698" y="2724466"/>
            <a:ext cx="4787663" cy="1071562"/>
          </a:xfrm>
        </p:spPr>
        <p:txBody>
          <a:bodyPr anchor="b">
            <a:normAutofit/>
          </a:bodyPr>
          <a:lstStyle>
            <a:lvl1pPr>
              <a:defRPr sz="3500">
                <a:solidFill>
                  <a:schemeClr val="bg1"/>
                </a:solidFill>
              </a:defRPr>
            </a:lvl1pPr>
          </a:lstStyle>
          <a:p>
            <a:r>
              <a:rPr lang="en-US" dirty="0"/>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33698" y="3965142"/>
            <a:ext cx="4787663"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subtitle/detail style</a:t>
            </a:r>
            <a:br>
              <a:rPr lang="en-US" dirty="0"/>
            </a:br>
            <a:r>
              <a:rPr lang="en-US" dirty="0"/>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343490"/>
            <a:ext cx="9144000" cy="3343736"/>
          </a:xfrm>
        </p:spPr>
        <p:txBody>
          <a:bodyPr/>
          <a:lstStyle/>
          <a:p>
            <a:endParaRPr lang="en-US" dirty="0"/>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a:stretch>
            <a:fillRect/>
          </a:stretch>
        </p:blipFill>
        <p:spPr>
          <a:xfrm>
            <a:off x="210268" y="214430"/>
            <a:ext cx="1554114" cy="919045"/>
          </a:xfrm>
          <a:prstGeom prst="rect">
            <a:avLst/>
          </a:prstGeom>
        </p:spPr>
      </p:pic>
    </p:spTree>
    <p:extLst>
      <p:ext uri="{BB962C8B-B14F-4D97-AF65-F5344CB8AC3E}">
        <p14:creationId xmlns:p14="http://schemas.microsoft.com/office/powerpoint/2010/main" val="329774915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2696562" y="1595391"/>
            <a:ext cx="5379232"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dirty="0"/>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dirty="0"/>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2697424" y="3443750"/>
            <a:ext cx="2982913" cy="252957"/>
          </a:xfrm>
          <a:prstGeom prst="rect">
            <a:avLst/>
          </a:prstGeom>
        </p:spPr>
        <p:txBody>
          <a:bodyPr anchor="t">
            <a:noAutofit/>
          </a:bodyPr>
          <a:lstStyle>
            <a:lvl1pPr>
              <a:defRPr sz="1400" baseline="0">
                <a:solidFill>
                  <a:schemeClr val="tx2"/>
                </a:solidFill>
              </a:defRPr>
            </a:lvl1pPr>
          </a:lstStyle>
          <a:p>
            <a:pPr lvl="0"/>
            <a:r>
              <a:rPr lang="en-US" dirty="0"/>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61171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4244454" y="1595391"/>
            <a:ext cx="3831340"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dirty="0"/>
              <a:t>Click to edit medium quote of about 6 lines Click to edit medium quote of about 6 lines Click to edit medium quote of about 6 lines Click to edit medium quote of about 6 lines</a:t>
            </a:r>
            <a:endParaRPr lang="en-US" dirty="0"/>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4244454" y="3443750"/>
            <a:ext cx="2982913" cy="252957"/>
          </a:xfrm>
          <a:prstGeom prst="rect">
            <a:avLst/>
          </a:prstGeom>
        </p:spPr>
        <p:txBody>
          <a:bodyPr anchor="t">
            <a:noAutofit/>
          </a:bodyPr>
          <a:lstStyle>
            <a:lvl1pPr>
              <a:defRPr sz="1400" baseline="0">
                <a:solidFill>
                  <a:schemeClr val="tx2"/>
                </a:solidFill>
              </a:defRPr>
            </a:lvl1pPr>
          </a:lstStyle>
          <a:p>
            <a:pPr lvl="0"/>
            <a:r>
              <a:rPr lang="en-US" dirty="0"/>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2696562" y="1750983"/>
            <a:ext cx="1260000" cy="1504977"/>
          </a:xfrm>
          <a:prstGeom prst="rect">
            <a:avLst/>
          </a:prstGeom>
        </p:spPr>
        <p:txBody>
          <a:bodyPr>
            <a:normAutofit/>
          </a:bodyPr>
          <a:lstStyle>
            <a:lvl1pPr>
              <a:defRPr sz="1600"/>
            </a:lvl1pPr>
          </a:lstStyle>
          <a:p>
            <a:r>
              <a:rPr lang="en-US" dirty="0"/>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2602470" y="3338285"/>
            <a:ext cx="1412319" cy="406205"/>
          </a:xfrm>
        </p:spPr>
        <p:txBody>
          <a:bodyPr anchor="b">
            <a:noAutofit/>
          </a:bodyPr>
          <a:lstStyle>
            <a:lvl1pPr>
              <a:defRPr sz="1200"/>
            </a:lvl1pPr>
            <a:lvl2pPr>
              <a:defRPr sz="1600"/>
            </a:lvl2pPr>
            <a:lvl3pPr>
              <a:defRPr sz="1600"/>
            </a:lvl3pPr>
            <a:lvl4pPr>
              <a:defRPr sz="1600"/>
            </a:lvl4pPr>
            <a:lvl5pPr>
              <a:defRPr sz="1600"/>
            </a:lvl5pPr>
          </a:lstStyle>
          <a:p>
            <a:pPr lvl="0"/>
            <a:r>
              <a:rPr lang="en-US" dirty="0"/>
              <a:t>Click to edit details of picture</a:t>
            </a:r>
          </a:p>
        </p:txBody>
      </p:sp>
    </p:spTree>
    <p:extLst>
      <p:ext uri="{BB962C8B-B14F-4D97-AF65-F5344CB8AC3E}">
        <p14:creationId xmlns:p14="http://schemas.microsoft.com/office/powerpoint/2010/main" val="3544188050"/>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r="16053"/>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dirty="0"/>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dirty="0"/>
              <a:t>Click to insert splash content</a:t>
            </a:r>
          </a:p>
        </p:txBody>
      </p:sp>
    </p:spTree>
    <p:extLst>
      <p:ext uri="{BB962C8B-B14F-4D97-AF65-F5344CB8AC3E}">
        <p14:creationId xmlns:p14="http://schemas.microsoft.com/office/powerpoint/2010/main" val="181331687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457200" y="274638"/>
            <a:ext cx="8229600" cy="1071562"/>
          </a:xfrm>
          <a:prstGeom prst="rect">
            <a:avLst/>
          </a:prstGeom>
        </p:spPr>
        <p:txBody>
          <a:bodyPr vert="horz" lIns="91440" tIns="45720" rIns="91440" bIns="45720" rtlCol="0" anchor="t">
            <a:normAutofit/>
          </a:bodyPr>
          <a:lstStyle/>
          <a:p>
            <a:r>
              <a:rPr lang="en-US" dirty="0"/>
              <a:t>Click to edit Master title style</a:t>
            </a:r>
            <a:br>
              <a:rPr lang="en-US" dirty="0"/>
            </a:br>
            <a:r>
              <a:rPr lang="en-US" dirty="0"/>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367677" y="4748551"/>
            <a:ext cx="3086100" cy="274637"/>
          </a:xfrm>
          <a:prstGeom prst="rect">
            <a:avLst/>
          </a:prstGeom>
        </p:spPr>
        <p:txBody>
          <a:bodyPr vert="horz" lIns="91440" tIns="45720" rIns="91440" bIns="45720" rtlCol="0" anchor="ctr"/>
          <a:lstStyle>
            <a:lvl1pPr algn="l">
              <a:defRPr sz="1000" b="1" i="0">
                <a:solidFill>
                  <a:schemeClr val="accent6"/>
                </a:solidFill>
                <a:latin typeface="Roboto Condensed" panose="02000000000000000000" pitchFamily="2" charset="0"/>
                <a:ea typeface="Roboto Condensed" panose="02000000000000000000" pitchFamily="2" charset="0"/>
              </a:defRPr>
            </a:lvl1pPr>
          </a:lstStyle>
          <a:p>
            <a:r>
              <a:rPr lang="en-US"/>
              <a:t>Report title</a:t>
            </a:r>
            <a:endParaRPr lang="en-US" dirty="0"/>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6739471" y="4748551"/>
            <a:ext cx="2057400" cy="274637"/>
          </a:xfrm>
          <a:prstGeom prst="rect">
            <a:avLst/>
          </a:prstGeom>
        </p:spPr>
        <p:txBody>
          <a:bodyPr vert="horz" lIns="91440" tIns="45720" rIns="91440" bIns="45720" rtlCol="0" anchor="ctr"/>
          <a:lstStyle>
            <a:lvl1pPr algn="r">
              <a:defRPr sz="1000"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dirty="0"/>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457200" y="1507067"/>
            <a:ext cx="8229600" cy="30871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62931156"/>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679" r:id="rId4"/>
    <p:sldLayoutId id="2147483680" r:id="rId5"/>
    <p:sldLayoutId id="2147483681" r:id="rId6"/>
    <p:sldLayoutId id="2147483690" r:id="rId7"/>
    <p:sldLayoutId id="2147483691" r:id="rId8"/>
    <p:sldLayoutId id="2147483692" r:id="rId9"/>
    <p:sldLayoutId id="2147483697" r:id="rId10"/>
    <p:sldLayoutId id="2147483693" r:id="rId11"/>
    <p:sldLayoutId id="2147483694" r:id="rId12"/>
    <p:sldLayoutId id="2147483695" r:id="rId13"/>
    <p:sldLayoutId id="2147483728" r:id="rId14"/>
  </p:sldLayoutIdLst>
  <p:hf hdr="0" dt="0"/>
  <p:txStyles>
    <p:title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457200" y="274638"/>
            <a:ext cx="8229600" cy="1071562"/>
          </a:xfrm>
          <a:prstGeom prst="rect">
            <a:avLst/>
          </a:prstGeom>
        </p:spPr>
        <p:txBody>
          <a:bodyPr vert="horz" lIns="91440" tIns="45720" rIns="91440" bIns="45720" rtlCol="0" anchor="t">
            <a:normAutofit/>
          </a:bodyPr>
          <a:lstStyle/>
          <a:p>
            <a:r>
              <a:rPr lang="en-US"/>
              <a:t>Click to edit Master title style</a:t>
            </a:r>
            <a:br>
              <a:rPr lang="en-US"/>
            </a:br>
            <a:r>
              <a:rPr lang="en-US"/>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367677" y="4748551"/>
            <a:ext cx="3086100" cy="274637"/>
          </a:xfrm>
          <a:prstGeom prst="rect">
            <a:avLst/>
          </a:prstGeom>
        </p:spPr>
        <p:txBody>
          <a:bodyPr vert="horz" lIns="91440" tIns="45720" rIns="91440" bIns="45720" rtlCol="0" anchor="ctr"/>
          <a:lstStyle>
            <a:lvl1pPr algn="l">
              <a:defRPr sz="1000" b="1" i="0">
                <a:solidFill>
                  <a:schemeClr val="accent6"/>
                </a:solidFill>
                <a:latin typeface="Roboto Condensed" panose="02000000000000000000" pitchFamily="2" charset="0"/>
                <a:ea typeface="Roboto Condensed" panose="02000000000000000000" pitchFamily="2" charset="0"/>
              </a:defRPr>
            </a:lvl1pPr>
          </a:lstStyle>
          <a:p>
            <a:r>
              <a:rPr lang="en-US"/>
              <a:t>Report title</a:t>
            </a:r>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6739471" y="4748551"/>
            <a:ext cx="2057400" cy="274637"/>
          </a:xfrm>
          <a:prstGeom prst="rect">
            <a:avLst/>
          </a:prstGeom>
        </p:spPr>
        <p:txBody>
          <a:bodyPr vert="horz" lIns="91440" tIns="45720" rIns="91440" bIns="45720" rtlCol="0" anchor="ctr"/>
          <a:lstStyle>
            <a:lvl1pPr algn="r">
              <a:defRPr sz="1000"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457200" y="1507067"/>
            <a:ext cx="8229600" cy="30871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3451742"/>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Lst>
  <p:hf hdr="0" dt="0"/>
  <p:txStyles>
    <p:title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 Id="rId9"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8.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1C0A03-B1BA-B64C-B941-E82C84BBC9E2}"/>
              </a:ext>
            </a:extLst>
          </p:cNvPr>
          <p:cNvSpPr txBox="1"/>
          <p:nvPr/>
        </p:nvSpPr>
        <p:spPr>
          <a:xfrm>
            <a:off x="415380" y="1449239"/>
            <a:ext cx="4156620" cy="19389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all" spc="0" normalizeH="0" baseline="0" noProof="0" dirty="0">
                <a:ln>
                  <a:noFill/>
                </a:ln>
                <a:solidFill>
                  <a:srgbClr val="FF8F1C"/>
                </a:solidFill>
                <a:effectLst/>
                <a:uLnTx/>
                <a:uFillTx/>
                <a:latin typeface="Roboto" panose="02010600030101010101" charset="0"/>
                <a:ea typeface="Roboto" panose="02010600030101010101" charset="0"/>
                <a:cs typeface="Roboto" panose="02010600030101010101" charset="0"/>
              </a:rPr>
              <a:t>SEIZING India's URBAN OPPORTUNITY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1" i="0" u="none" strike="noStrike" kern="1200" cap="all" spc="0" normalizeH="0" baseline="0" noProof="0" dirty="0">
              <a:ln>
                <a:noFill/>
              </a:ln>
              <a:solidFill>
                <a:srgbClr val="FFFFFF"/>
              </a:solidFill>
              <a:effectLst/>
              <a:uLnTx/>
              <a:uFillTx/>
              <a:latin typeface="Roboto" panose="02010600030101010101" charset="0"/>
              <a:ea typeface="Roboto" panose="02010600030101010101" charset="0"/>
              <a:cs typeface="Roboto" panose="02010600030101010101"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i="0" u="none" strike="noStrike" kern="1200" cap="all" spc="0" normalizeH="0" baseline="0" noProof="0" dirty="0">
                <a:ln>
                  <a:noFill/>
                </a:ln>
                <a:solidFill>
                  <a:srgbClr val="FFFFFF"/>
                </a:solidFill>
                <a:effectLst/>
                <a:uLnTx/>
                <a:uFillTx/>
                <a:latin typeface="Roboto" panose="02010600030101010101" charset="0"/>
                <a:ea typeface="Roboto" panose="02010600030101010101" charset="0"/>
                <a:cs typeface="Roboto" panose="02010600030101010101" charset="0"/>
              </a:rPr>
              <a:t>MOBILISING NATIONAL MISSIONS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i="0" u="none" strike="noStrike" kern="1200" cap="all" spc="0" normalizeH="0" baseline="0" noProof="0" dirty="0">
                <a:ln>
                  <a:noFill/>
                </a:ln>
                <a:solidFill>
                  <a:srgbClr val="FFFFFF"/>
                </a:solidFill>
                <a:effectLst/>
                <a:uLnTx/>
                <a:uFillTx/>
                <a:latin typeface="Roboto" panose="02010600030101010101" charset="0"/>
                <a:ea typeface="Roboto" panose="02010600030101010101" charset="0"/>
                <a:cs typeface="Roboto" panose="02010600030101010101" charset="0"/>
              </a:rPr>
              <a:t>TO </a:t>
            </a:r>
            <a:r>
              <a:rPr lang="en-US" sz="1600" cap="all" dirty="0">
                <a:solidFill>
                  <a:srgbClr val="FFFFFF"/>
                </a:solidFill>
                <a:latin typeface="Roboto" panose="02010600030101010101" charset="0"/>
                <a:ea typeface="Roboto" panose="02010600030101010101" charset="0"/>
                <a:cs typeface="Roboto" panose="02010600030101010101" charset="0"/>
              </a:rPr>
              <a:t>UNLEASH THE FULL POTENTIAL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600" cap="all" dirty="0">
                <a:solidFill>
                  <a:srgbClr val="FFFFFF"/>
                </a:solidFill>
                <a:latin typeface="Roboto" panose="02010600030101010101" charset="0"/>
                <a:ea typeface="Roboto" panose="02010600030101010101" charset="0"/>
                <a:cs typeface="Roboto" panose="02010600030101010101" charset="0"/>
              </a:rPr>
              <a:t>OF </a:t>
            </a:r>
            <a:r>
              <a:rPr kumimoji="0" lang="en-US" sz="1600" i="0" u="none" strike="noStrike" kern="1200" cap="all" spc="0" normalizeH="0" baseline="0" noProof="0" dirty="0">
                <a:ln>
                  <a:noFill/>
                </a:ln>
                <a:solidFill>
                  <a:srgbClr val="FFFFFF"/>
                </a:solidFill>
                <a:effectLst/>
                <a:uLnTx/>
                <a:uFillTx/>
                <a:latin typeface="Roboto" panose="02010600030101010101" charset="0"/>
                <a:ea typeface="Roboto" panose="02010600030101010101" charset="0"/>
                <a:cs typeface="Roboto" panose="02010600030101010101" charset="0"/>
              </a:rPr>
              <a:t>CLIMATE SMART CITIES</a:t>
            </a:r>
          </a:p>
        </p:txBody>
      </p:sp>
      <p:pic>
        <p:nvPicPr>
          <p:cNvPr id="4" name="Picture 3" descr="Text&#10;&#10;Description automatically generated">
            <a:extLst>
              <a:ext uri="{FF2B5EF4-FFF2-40B4-BE49-F238E27FC236}">
                <a16:creationId xmlns:a16="http://schemas.microsoft.com/office/drawing/2014/main" id="{6626B924-38B6-974C-89CF-D5B4B5B845AE}"/>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7131489" y="204334"/>
            <a:ext cx="1749753" cy="1035885"/>
          </a:xfrm>
          <a:prstGeom prst="rect">
            <a:avLst/>
          </a:prstGeom>
        </p:spPr>
      </p:pic>
    </p:spTree>
    <p:extLst>
      <p:ext uri="{BB962C8B-B14F-4D97-AF65-F5344CB8AC3E}">
        <p14:creationId xmlns:p14="http://schemas.microsoft.com/office/powerpoint/2010/main" val="591764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sky, water, nature&#10;&#10;Description automatically generated">
            <a:extLst>
              <a:ext uri="{FF2B5EF4-FFF2-40B4-BE49-F238E27FC236}">
                <a16:creationId xmlns:a16="http://schemas.microsoft.com/office/drawing/2014/main" id="{143517DC-0631-F44A-B895-273FADD94380}"/>
              </a:ext>
            </a:extLst>
          </p:cNvPr>
          <p:cNvPicPr>
            <a:picLocks noChangeAspect="1"/>
          </p:cNvPicPr>
          <p:nvPr/>
        </p:nvPicPr>
        <p:blipFill rotWithShape="1">
          <a:blip r:embed="rId3"/>
          <a:srcRect l="2919" r="4761"/>
          <a:stretch/>
        </p:blipFill>
        <p:spPr>
          <a:xfrm>
            <a:off x="2187615" y="0"/>
            <a:ext cx="6956385" cy="5143500"/>
          </a:xfrm>
          <a:prstGeom prst="rect">
            <a:avLst/>
          </a:prstGeom>
        </p:spPr>
      </p:pic>
      <p:sp>
        <p:nvSpPr>
          <p:cNvPr id="15" name="Rectangle 14">
            <a:extLst>
              <a:ext uri="{FF2B5EF4-FFF2-40B4-BE49-F238E27FC236}">
                <a16:creationId xmlns:a16="http://schemas.microsoft.com/office/drawing/2014/main" id="{A5DE2983-522A-EE43-A546-ABE1A36BC60B}"/>
              </a:ext>
            </a:extLst>
          </p:cNvPr>
          <p:cNvSpPr/>
          <p:nvPr/>
        </p:nvSpPr>
        <p:spPr>
          <a:xfrm>
            <a:off x="462987" y="393539"/>
            <a:ext cx="3565003" cy="4467828"/>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D7E21E6-ED94-8F41-BD5D-F6F1E199F695}"/>
              </a:ext>
            </a:extLst>
          </p:cNvPr>
          <p:cNvSpPr txBox="1"/>
          <p:nvPr/>
        </p:nvSpPr>
        <p:spPr>
          <a:xfrm>
            <a:off x="515071" y="1360866"/>
            <a:ext cx="3460831" cy="3093154"/>
          </a:xfrm>
          <a:prstGeom prst="rect">
            <a:avLst/>
          </a:prstGeom>
          <a:noFill/>
        </p:spPr>
        <p:txBody>
          <a:bodyPr wrap="square" rtlCol="0">
            <a:spAutoFit/>
          </a:bodyPr>
          <a:lstStyle/>
          <a:p>
            <a:pPr marL="274320" indent="-285750">
              <a:spcAft>
                <a:spcPts val="600"/>
              </a:spcAft>
              <a:buFont typeface="Arial" panose="020B0604020202020204" pitchFamily="34" charset="0"/>
              <a:buChar char="•"/>
            </a:pPr>
            <a:r>
              <a:rPr lang="en-GB" sz="1500" b="1" dirty="0">
                <a:solidFill>
                  <a:schemeClr val="bg1"/>
                </a:solidFill>
                <a:latin typeface="Roboto" panose="02000000000000000000" pitchFamily="2" charset="0"/>
                <a:ea typeface="Roboto" panose="02000000000000000000" pitchFamily="2" charset="0"/>
              </a:rPr>
              <a:t>Align national infrastructure and urban development policies</a:t>
            </a:r>
            <a:r>
              <a:rPr lang="en-GB" sz="1500" dirty="0">
                <a:solidFill>
                  <a:schemeClr val="bg1"/>
                </a:solidFill>
                <a:latin typeface="Roboto" panose="02000000000000000000" pitchFamily="2" charset="0"/>
                <a:ea typeface="Roboto" panose="02000000000000000000" pitchFamily="2" charset="0"/>
              </a:rPr>
              <a:t>, programmes, and investments with the vision of </a:t>
            </a:r>
            <a:r>
              <a:rPr lang="en-GB" sz="1500" dirty="0" err="1">
                <a:solidFill>
                  <a:schemeClr val="bg1"/>
                </a:solidFill>
                <a:latin typeface="Roboto" panose="02000000000000000000" pitchFamily="2" charset="0"/>
                <a:ea typeface="Roboto" panose="02000000000000000000" pitchFamily="2" charset="0"/>
              </a:rPr>
              <a:t>ClimateSmart</a:t>
            </a:r>
            <a:r>
              <a:rPr lang="en-GB" sz="1500" dirty="0">
                <a:solidFill>
                  <a:schemeClr val="bg1"/>
                </a:solidFill>
                <a:latin typeface="Roboto" panose="02000000000000000000" pitchFamily="2" charset="0"/>
                <a:ea typeface="Roboto" panose="02000000000000000000" pitchFamily="2" charset="0"/>
              </a:rPr>
              <a:t> Cities</a:t>
            </a:r>
          </a:p>
          <a:p>
            <a:pPr marL="274320" indent="-285750">
              <a:spcAft>
                <a:spcPts val="600"/>
              </a:spcAft>
              <a:buFont typeface="Arial" panose="020B0604020202020204" pitchFamily="34" charset="0"/>
              <a:buChar char="•"/>
            </a:pPr>
            <a:r>
              <a:rPr lang="en-GB" sz="1500" dirty="0">
                <a:solidFill>
                  <a:schemeClr val="bg1"/>
                </a:solidFill>
                <a:latin typeface="Roboto" panose="02000000000000000000" pitchFamily="2" charset="0"/>
                <a:ea typeface="Roboto" panose="02000000000000000000" pitchFamily="2" charset="0"/>
              </a:rPr>
              <a:t>Scale up </a:t>
            </a:r>
            <a:r>
              <a:rPr lang="en-GB" sz="1500" b="1" dirty="0">
                <a:solidFill>
                  <a:schemeClr val="bg1"/>
                </a:solidFill>
                <a:latin typeface="Roboto" panose="02000000000000000000" pitchFamily="2" charset="0"/>
                <a:ea typeface="Roboto" panose="02000000000000000000" pitchFamily="2" charset="0"/>
              </a:rPr>
              <a:t>urban energy efficiency and clean energy initiatives </a:t>
            </a:r>
          </a:p>
          <a:p>
            <a:pPr marL="274320" indent="-285750">
              <a:spcAft>
                <a:spcPts val="600"/>
              </a:spcAft>
              <a:buFont typeface="Arial" panose="020B0604020202020204" pitchFamily="34" charset="0"/>
              <a:buChar char="•"/>
            </a:pPr>
            <a:r>
              <a:rPr lang="en-GB" sz="1500" b="1" dirty="0">
                <a:solidFill>
                  <a:schemeClr val="bg1"/>
                </a:solidFill>
                <a:latin typeface="Roboto" panose="02000000000000000000" pitchFamily="2" charset="0"/>
                <a:ea typeface="Roboto" panose="02000000000000000000" pitchFamily="2" charset="0"/>
              </a:rPr>
              <a:t>Support local governments</a:t>
            </a:r>
            <a:r>
              <a:rPr lang="en-GB" sz="1500" dirty="0">
                <a:solidFill>
                  <a:schemeClr val="bg1"/>
                </a:solidFill>
                <a:latin typeface="Roboto" panose="02000000000000000000" pitchFamily="2" charset="0"/>
                <a:ea typeface="Roboto" panose="02000000000000000000" pitchFamily="2" charset="0"/>
              </a:rPr>
              <a:t>, especially small and mid-sized cities</a:t>
            </a:r>
          </a:p>
          <a:p>
            <a:pPr marL="274320" indent="-285750">
              <a:spcAft>
                <a:spcPts val="600"/>
              </a:spcAft>
              <a:buFont typeface="Arial" panose="020B0604020202020204" pitchFamily="34" charset="0"/>
              <a:buChar char="•"/>
            </a:pPr>
            <a:r>
              <a:rPr lang="en-GB" sz="1500" dirty="0">
                <a:solidFill>
                  <a:schemeClr val="bg1"/>
                </a:solidFill>
                <a:latin typeface="Roboto" panose="02000000000000000000" pitchFamily="2" charset="0"/>
                <a:ea typeface="Roboto" panose="02000000000000000000" pitchFamily="2" charset="0"/>
              </a:rPr>
              <a:t>Step up investments in </a:t>
            </a:r>
            <a:r>
              <a:rPr lang="en-GB" sz="1500" b="1" dirty="0">
                <a:solidFill>
                  <a:schemeClr val="bg1"/>
                </a:solidFill>
                <a:latin typeface="Roboto" panose="02000000000000000000" pitchFamily="2" charset="0"/>
                <a:ea typeface="Roboto" panose="02000000000000000000" pitchFamily="2" charset="0"/>
              </a:rPr>
              <a:t>sustainable transport</a:t>
            </a:r>
            <a:r>
              <a:rPr lang="en-GB" sz="1500" dirty="0">
                <a:solidFill>
                  <a:schemeClr val="bg1"/>
                </a:solidFill>
                <a:latin typeface="Roboto" panose="02000000000000000000" pitchFamily="2" charset="0"/>
                <a:ea typeface="Roboto" panose="02000000000000000000" pitchFamily="2" charset="0"/>
              </a:rPr>
              <a:t>, prioritising the urban poor</a:t>
            </a:r>
          </a:p>
        </p:txBody>
      </p:sp>
      <p:sp>
        <p:nvSpPr>
          <p:cNvPr id="13" name="TextBox 12">
            <a:extLst>
              <a:ext uri="{FF2B5EF4-FFF2-40B4-BE49-F238E27FC236}">
                <a16:creationId xmlns:a16="http://schemas.microsoft.com/office/drawing/2014/main" id="{8FEE3A5B-0546-2745-B764-3B4B192B0FB2}"/>
              </a:ext>
            </a:extLst>
          </p:cNvPr>
          <p:cNvSpPr txBox="1"/>
          <p:nvPr/>
        </p:nvSpPr>
        <p:spPr>
          <a:xfrm>
            <a:off x="824265" y="689480"/>
            <a:ext cx="2842445" cy="523220"/>
          </a:xfrm>
          <a:prstGeom prst="rect">
            <a:avLst/>
          </a:prstGeom>
          <a:noFill/>
        </p:spPr>
        <p:txBody>
          <a:bodyPr wrap="none" rtlCol="0">
            <a:spAutoFit/>
          </a:bodyPr>
          <a:lstStyle/>
          <a:p>
            <a:r>
              <a:rPr lang="en-US" sz="2800" b="1" dirty="0">
                <a:solidFill>
                  <a:schemeClr val="bg1"/>
                </a:solidFill>
                <a:latin typeface="Roboto Condensed" panose="02000000000000000000" pitchFamily="2" charset="0"/>
                <a:ea typeface="Roboto Condensed" panose="02000000000000000000" pitchFamily="2" charset="0"/>
              </a:rPr>
              <a:t>Recommendations</a:t>
            </a:r>
          </a:p>
        </p:txBody>
      </p:sp>
    </p:spTree>
    <p:extLst>
      <p:ext uri="{BB962C8B-B14F-4D97-AF65-F5344CB8AC3E}">
        <p14:creationId xmlns:p14="http://schemas.microsoft.com/office/powerpoint/2010/main" val="2342671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0EF166-70C4-B749-AD58-00315C052CA4}"/>
              </a:ext>
            </a:extLst>
          </p:cNvPr>
          <p:cNvSpPr/>
          <p:nvPr/>
        </p:nvSpPr>
        <p:spPr>
          <a:xfrm>
            <a:off x="-60561" y="3889710"/>
            <a:ext cx="9262872" cy="1276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BF04929D-4EE0-234F-8041-A14BC81492FD}"/>
              </a:ext>
            </a:extLst>
          </p:cNvPr>
          <p:cNvSpPr txBox="1"/>
          <p:nvPr/>
        </p:nvSpPr>
        <p:spPr>
          <a:xfrm>
            <a:off x="1052205" y="3982560"/>
            <a:ext cx="155201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71C8F"/>
                </a:solidFill>
                <a:effectLst/>
                <a:uLnTx/>
                <a:uFillTx/>
                <a:latin typeface="Roboto Condensed" panose="02000000000000000000" pitchFamily="2" charset="0"/>
                <a:ea typeface="Roboto Condensed" panose="02000000000000000000" pitchFamily="2" charset="0"/>
                <a:cs typeface="+mn-cs"/>
              </a:rPr>
              <a:t>Co-managed by</a:t>
            </a:r>
          </a:p>
        </p:txBody>
      </p:sp>
      <p:sp>
        <p:nvSpPr>
          <p:cNvPr id="5" name="TextBox 4">
            <a:extLst>
              <a:ext uri="{FF2B5EF4-FFF2-40B4-BE49-F238E27FC236}">
                <a16:creationId xmlns:a16="http://schemas.microsoft.com/office/drawing/2014/main" id="{EC99DC0A-E0C4-FA4B-B22E-119AF57318F5}"/>
              </a:ext>
            </a:extLst>
          </p:cNvPr>
          <p:cNvSpPr txBox="1"/>
          <p:nvPr/>
        </p:nvSpPr>
        <p:spPr>
          <a:xfrm>
            <a:off x="3519530" y="3982560"/>
            <a:ext cx="155201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71C8F"/>
                </a:solidFill>
                <a:effectLst/>
                <a:uLnTx/>
                <a:uFillTx/>
                <a:latin typeface="Roboto Condensed" panose="02000000000000000000" pitchFamily="2" charset="0"/>
                <a:ea typeface="Roboto Condensed" panose="02000000000000000000" pitchFamily="2" charset="0"/>
                <a:cs typeface="+mn-cs"/>
              </a:rPr>
              <a:t>Report funded by</a:t>
            </a:r>
          </a:p>
        </p:txBody>
      </p:sp>
      <p:sp>
        <p:nvSpPr>
          <p:cNvPr id="6" name="TextBox 5">
            <a:extLst>
              <a:ext uri="{FF2B5EF4-FFF2-40B4-BE49-F238E27FC236}">
                <a16:creationId xmlns:a16="http://schemas.microsoft.com/office/drawing/2014/main" id="{68A9F9B8-2DD9-D941-AD6E-F5C4FA3C8236}"/>
              </a:ext>
            </a:extLst>
          </p:cNvPr>
          <p:cNvSpPr txBox="1"/>
          <p:nvPr/>
        </p:nvSpPr>
        <p:spPr>
          <a:xfrm>
            <a:off x="6360920" y="3996821"/>
            <a:ext cx="155201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71C8F"/>
                </a:solidFill>
                <a:effectLst/>
                <a:uLnTx/>
                <a:uFillTx/>
                <a:latin typeface="Roboto Condensed" panose="02000000000000000000" pitchFamily="2" charset="0"/>
                <a:ea typeface="Roboto Condensed" panose="02000000000000000000" pitchFamily="2" charset="0"/>
                <a:cs typeface="+mn-cs"/>
              </a:rPr>
              <a:t>In partnership with</a:t>
            </a:r>
          </a:p>
        </p:txBody>
      </p:sp>
      <p:pic>
        <p:nvPicPr>
          <p:cNvPr id="7" name="Picture 6">
            <a:extLst>
              <a:ext uri="{FF2B5EF4-FFF2-40B4-BE49-F238E27FC236}">
                <a16:creationId xmlns:a16="http://schemas.microsoft.com/office/drawing/2014/main" id="{291D4553-BEF7-A646-894C-F108EB8CC24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56" y="4303693"/>
            <a:ext cx="2248775" cy="738945"/>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0E77C282-6205-6D42-B464-28D5CCFC9BC8}"/>
              </a:ext>
            </a:extLst>
          </p:cNvPr>
          <p:cNvPicPr/>
          <p:nvPr/>
        </p:nvPicPr>
        <p:blipFill>
          <a:blip r:embed="rId3">
            <a:extLst>
              <a:ext uri="{28A0092B-C50C-407E-A947-70E740481C1C}">
                <a14:useLocalDpi xmlns:a14="http://schemas.microsoft.com/office/drawing/2010/main" val="0"/>
              </a:ext>
            </a:extLst>
          </a:blip>
          <a:stretch>
            <a:fillRect/>
          </a:stretch>
        </p:blipFill>
        <p:spPr>
          <a:xfrm>
            <a:off x="2189878" y="4404292"/>
            <a:ext cx="537746" cy="537746"/>
          </a:xfrm>
          <a:prstGeom prst="rect">
            <a:avLst/>
          </a:prstGeom>
        </p:spPr>
      </p:pic>
      <p:pic>
        <p:nvPicPr>
          <p:cNvPr id="9" name="Picture 2" descr="A picture containing icon&#10;&#10;Description automatically generated">
            <a:extLst>
              <a:ext uri="{FF2B5EF4-FFF2-40B4-BE49-F238E27FC236}">
                <a16:creationId xmlns:a16="http://schemas.microsoft.com/office/drawing/2014/main" id="{BF41B957-B72D-544B-842E-EB2B1280F6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753" y="4491128"/>
            <a:ext cx="2506344" cy="40953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close up of a logo&#10;&#10;Description automatically generated">
            <a:extLst>
              <a:ext uri="{FF2B5EF4-FFF2-40B4-BE49-F238E27FC236}">
                <a16:creationId xmlns:a16="http://schemas.microsoft.com/office/drawing/2014/main" id="{92E8C934-EAB4-144E-B928-13AF09242E8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807344" y="4273904"/>
            <a:ext cx="2419762" cy="254347"/>
          </a:xfrm>
          <a:prstGeom prst="rect">
            <a:avLst/>
          </a:prstGeom>
        </p:spPr>
      </p:pic>
      <p:pic>
        <p:nvPicPr>
          <p:cNvPr id="11" name="Picture 10" descr="Graphical user interface, text&#10;&#10;Description automatically generated">
            <a:extLst>
              <a:ext uri="{FF2B5EF4-FFF2-40B4-BE49-F238E27FC236}">
                <a16:creationId xmlns:a16="http://schemas.microsoft.com/office/drawing/2014/main" id="{EA7B7CA0-D21D-A64B-8F40-AAEFF251A021}"/>
              </a:ext>
            </a:extLst>
          </p:cNvPr>
          <p:cNvPicPr/>
          <p:nvPr/>
        </p:nvPicPr>
        <p:blipFill>
          <a:blip r:embed="rId6"/>
          <a:stretch>
            <a:fillRect/>
          </a:stretch>
        </p:blipFill>
        <p:spPr>
          <a:xfrm>
            <a:off x="5864200" y="4529204"/>
            <a:ext cx="1482876" cy="534106"/>
          </a:xfrm>
          <a:prstGeom prst="rect">
            <a:avLst/>
          </a:prstGeom>
        </p:spPr>
      </p:pic>
      <p:pic>
        <p:nvPicPr>
          <p:cNvPr id="12" name="Picture 11" descr="Text&#10;&#10;Description automatically generated">
            <a:extLst>
              <a:ext uri="{FF2B5EF4-FFF2-40B4-BE49-F238E27FC236}">
                <a16:creationId xmlns:a16="http://schemas.microsoft.com/office/drawing/2014/main" id="{7FB4FD2B-6E6B-0A47-A3DE-C8665B39F111}"/>
              </a:ext>
            </a:extLst>
          </p:cNvPr>
          <p:cNvPicPr/>
          <p:nvPr/>
        </p:nvPicPr>
        <p:blipFill rotWithShape="1">
          <a:blip r:embed="rId7"/>
          <a:srcRect t="14571" b="11559"/>
          <a:stretch/>
        </p:blipFill>
        <p:spPr bwMode="auto">
          <a:xfrm>
            <a:off x="7381645" y="4491128"/>
            <a:ext cx="1395554" cy="572182"/>
          </a:xfrm>
          <a:prstGeom prst="rect">
            <a:avLst/>
          </a:prstGeom>
          <a:ln>
            <a:noFill/>
          </a:ln>
          <a:extLst>
            <a:ext uri="{53640926-AAD7-44D8-BBD7-CCE9431645EC}">
              <a14:shadowObscured xmlns:a14="http://schemas.microsoft.com/office/drawing/2010/main"/>
            </a:ext>
          </a:extLst>
        </p:spPr>
      </p:pic>
      <p:sp>
        <p:nvSpPr>
          <p:cNvPr id="13" name="Text Placeholder 1">
            <a:extLst>
              <a:ext uri="{FF2B5EF4-FFF2-40B4-BE49-F238E27FC236}">
                <a16:creationId xmlns:a16="http://schemas.microsoft.com/office/drawing/2014/main" id="{EE1325B1-019E-F64D-9A70-AB5D21EEEC88}"/>
              </a:ext>
            </a:extLst>
          </p:cNvPr>
          <p:cNvSpPr txBox="1">
            <a:spLocks/>
          </p:cNvSpPr>
          <p:nvPr/>
        </p:nvSpPr>
        <p:spPr>
          <a:xfrm>
            <a:off x="373922" y="2841839"/>
            <a:ext cx="3322090" cy="1149570"/>
          </a:xfrm>
          <a:prstGeom prst="rect">
            <a:avLst/>
          </a:prstGeom>
        </p:spPr>
        <p:txBody>
          <a:bodyPr anchor="ctr"/>
          <a:lst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
                <a:srgbClr val="171C8F"/>
              </a:buClr>
              <a:buSzTx/>
              <a:buFontTx/>
              <a:buNone/>
              <a:tabLst/>
              <a:defRPr/>
            </a:pPr>
            <a:r>
              <a:rPr kumimoji="0" lang="en-US" sz="2000" b="0" i="0" u="none" strike="noStrike" kern="1200" cap="none" spc="0" normalizeH="0" baseline="0" noProof="0" dirty="0" err="1">
                <a:ln>
                  <a:noFill/>
                </a:ln>
                <a:solidFill>
                  <a:srgbClr val="FFFFFF"/>
                </a:solidFill>
                <a:effectLst/>
                <a:uLnTx/>
                <a:uFillTx/>
                <a:latin typeface="Roboto" panose="02000000000000000000" pitchFamily="2" charset="0"/>
                <a:ea typeface="Roboto" panose="02000000000000000000" pitchFamily="2" charset="0"/>
              </a:rPr>
              <a:t>urbantransitions.global</a:t>
            </a:r>
            <a:endParaRPr kumimoji="0" lang="en-US"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endParaRPr>
          </a:p>
          <a:p>
            <a:pPr marL="0" marR="0" lvl="0" indent="0" algn="l" defTabSz="685800" rtl="0" eaLnBrk="1" fontAlgn="auto" latinLnBrk="0" hangingPunct="1">
              <a:lnSpc>
                <a:spcPct val="100000"/>
              </a:lnSpc>
              <a:spcBef>
                <a:spcPts val="0"/>
              </a:spcBef>
              <a:spcAft>
                <a:spcPts val="0"/>
              </a:spcAft>
              <a:buClr>
                <a:srgbClr val="171C8F"/>
              </a:buClr>
              <a:buSzTx/>
              <a:buFontTx/>
              <a:buNone/>
              <a:tabLst/>
              <a:defRPr/>
            </a:pPr>
            <a:r>
              <a:rPr kumimoji="0" lang="en-US"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rPr>
              <a:t>#</a:t>
            </a:r>
            <a:r>
              <a:rPr kumimoji="0" lang="en-US" sz="2000" b="0" i="0" u="none" strike="noStrike" kern="1200" cap="none" spc="0" normalizeH="0" baseline="0" noProof="0" dirty="0" err="1">
                <a:ln>
                  <a:noFill/>
                </a:ln>
                <a:solidFill>
                  <a:srgbClr val="FFFFFF"/>
                </a:solidFill>
                <a:effectLst/>
                <a:uLnTx/>
                <a:uFillTx/>
                <a:latin typeface="Roboto" panose="02000000000000000000" pitchFamily="2" charset="0"/>
                <a:ea typeface="Roboto" panose="02000000000000000000" pitchFamily="2" charset="0"/>
              </a:rPr>
              <a:t>UrbanOpportunity</a:t>
            </a:r>
            <a:endParaRPr kumimoji="0" lang="en-US"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endParaRPr>
          </a:p>
        </p:txBody>
      </p:sp>
      <p:pic>
        <p:nvPicPr>
          <p:cNvPr id="14" name="Picture 13" descr="Text&#10;&#10;Description automatically generated">
            <a:extLst>
              <a:ext uri="{FF2B5EF4-FFF2-40B4-BE49-F238E27FC236}">
                <a16:creationId xmlns:a16="http://schemas.microsoft.com/office/drawing/2014/main" id="{575DBAA0-1587-7E4A-A530-C4EAFE35980E}"/>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colorTemperature colorTemp="4700"/>
                    </a14:imgEffect>
                  </a14:imgLayer>
                </a14:imgProps>
              </a:ext>
            </a:extLst>
          </a:blip>
          <a:stretch>
            <a:fillRect/>
          </a:stretch>
        </p:blipFill>
        <p:spPr>
          <a:xfrm>
            <a:off x="7131489" y="204334"/>
            <a:ext cx="1749753" cy="1035885"/>
          </a:xfrm>
          <a:prstGeom prst="rect">
            <a:avLst/>
          </a:prstGeom>
        </p:spPr>
      </p:pic>
      <p:sp>
        <p:nvSpPr>
          <p:cNvPr id="15" name="TextBox 14">
            <a:extLst>
              <a:ext uri="{FF2B5EF4-FFF2-40B4-BE49-F238E27FC236}">
                <a16:creationId xmlns:a16="http://schemas.microsoft.com/office/drawing/2014/main" id="{47C4EA38-65BF-5142-82FD-B073D01D13B8}"/>
              </a:ext>
            </a:extLst>
          </p:cNvPr>
          <p:cNvSpPr txBox="1"/>
          <p:nvPr/>
        </p:nvSpPr>
        <p:spPr>
          <a:xfrm>
            <a:off x="373922" y="1538348"/>
            <a:ext cx="4517583" cy="1015663"/>
          </a:xfrm>
          <a:prstGeom prst="rect">
            <a:avLst/>
          </a:prstGeom>
          <a:noFill/>
        </p:spPr>
        <p:txBody>
          <a:bodyPr wrap="none" rtlCol="0">
            <a:spAutoFit/>
          </a:bodyPr>
          <a:lstStyle/>
          <a:p>
            <a:r>
              <a:rPr lang="en-US" sz="3000" b="1" dirty="0">
                <a:solidFill>
                  <a:schemeClr val="bg2"/>
                </a:solidFill>
                <a:latin typeface="Roboto" panose="02000000000000000000" pitchFamily="2" charset="0"/>
                <a:ea typeface="Roboto" panose="02000000000000000000" pitchFamily="2" charset="0"/>
              </a:rPr>
              <a:t>SEIZING INDIA’S URBAN </a:t>
            </a:r>
          </a:p>
          <a:p>
            <a:r>
              <a:rPr lang="en-US" sz="3000" b="1" dirty="0">
                <a:solidFill>
                  <a:schemeClr val="bg2"/>
                </a:solidFill>
                <a:latin typeface="Roboto" panose="02000000000000000000" pitchFamily="2" charset="0"/>
                <a:ea typeface="Roboto" panose="02000000000000000000" pitchFamily="2" charset="0"/>
              </a:rPr>
              <a:t>OPPORTUNITY</a:t>
            </a:r>
          </a:p>
        </p:txBody>
      </p:sp>
    </p:spTree>
    <p:extLst>
      <p:ext uri="{BB962C8B-B14F-4D97-AF65-F5344CB8AC3E}">
        <p14:creationId xmlns:p14="http://schemas.microsoft.com/office/powerpoint/2010/main" val="1789934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2FC623-0D85-48A2-8559-BABDBBE55C67}"/>
              </a:ext>
            </a:extLst>
          </p:cNvPr>
          <p:cNvSpPr txBox="1">
            <a:spLocks/>
          </p:cNvSpPr>
          <p:nvPr/>
        </p:nvSpPr>
        <p:spPr>
          <a:xfrm>
            <a:off x="628650" y="611803"/>
            <a:ext cx="7897660" cy="323906"/>
          </a:xfrm>
          <a:prstGeom prst="rect">
            <a:avLst/>
          </a:prstGeom>
        </p:spPr>
        <p:txBody>
          <a:bodyPr vert="horz" lIns="0" tIns="0" rIns="0" bIns="0" rtlCol="0" anchor="t">
            <a:noAutofit/>
          </a:bodyPr>
          <a:lstStyle>
            <a:lvl1pPr algn="ctr" defTabSz="685800" rtl="0" eaLnBrk="1" latinLnBrk="0" hangingPunct="1">
              <a:lnSpc>
                <a:spcPct val="90000"/>
              </a:lnSpc>
              <a:spcBef>
                <a:spcPct val="0"/>
              </a:spcBef>
              <a:buNone/>
              <a:defRPr sz="2250" b="1" i="0" kern="1200">
                <a:solidFill>
                  <a:schemeClr val="tx2"/>
                </a:solidFill>
                <a:latin typeface="Roboto Condensed" panose="02000000000000000000" pitchFamily="2" charset="0"/>
                <a:ea typeface="Roboto Condensed" panose="02000000000000000000" pitchFamily="2" charset="0"/>
                <a:cs typeface="+mj-cs"/>
              </a:defRPr>
            </a:lvl1pPr>
          </a:lstStyle>
          <a:p>
            <a:pPr algn="l"/>
            <a:r>
              <a:rPr lang="en-US" dirty="0"/>
              <a:t>About the </a:t>
            </a:r>
            <a:r>
              <a:rPr lang="en-US" i="1" dirty="0"/>
              <a:t>Seizing India’s Urban Opportunity </a:t>
            </a:r>
            <a:r>
              <a:rPr lang="en-US" dirty="0"/>
              <a:t>report</a:t>
            </a:r>
          </a:p>
        </p:txBody>
      </p:sp>
      <p:sp>
        <p:nvSpPr>
          <p:cNvPr id="5" name="Content Placeholder 2">
            <a:extLst>
              <a:ext uri="{FF2B5EF4-FFF2-40B4-BE49-F238E27FC236}">
                <a16:creationId xmlns:a16="http://schemas.microsoft.com/office/drawing/2014/main" id="{2164ED5B-6ED4-428E-BF02-46CE27C98456}"/>
              </a:ext>
            </a:extLst>
          </p:cNvPr>
          <p:cNvSpPr>
            <a:spLocks noGrp="1"/>
          </p:cNvSpPr>
          <p:nvPr>
            <p:ph idx="1"/>
          </p:nvPr>
        </p:nvSpPr>
        <p:spPr>
          <a:xfrm>
            <a:off x="623170" y="1424853"/>
            <a:ext cx="7897660" cy="3001160"/>
          </a:xfrm>
        </p:spPr>
        <p:txBody>
          <a:bodyPr/>
          <a:lstStyle/>
          <a:p>
            <a:pPr marL="285750" lvl="0" indent="-285750">
              <a:lnSpc>
                <a:spcPct val="90000"/>
              </a:lnSpc>
              <a:buFont typeface="Arial" panose="020B0604020202020204" pitchFamily="34" charset="0"/>
              <a:buChar char="•"/>
            </a:pPr>
            <a:r>
              <a:rPr lang="en-US" dirty="0">
                <a:latin typeface="Roboto" panose="02000000000000000000" pitchFamily="2" charset="0"/>
              </a:rPr>
              <a:t>Launched to support the COP26 UK Presidency in building momentum for enhanced climate ambition by national governments and other actors ahead of COP26 in Glasgow. Through insights from India, it provides a call to action to tackle the triple challenges of COVID-19 recovery, economic development, and climate action by transforming cities. </a:t>
            </a:r>
          </a:p>
          <a:p>
            <a:pPr marL="285750" lvl="0" indent="-285750">
              <a:lnSpc>
                <a:spcPct val="90000"/>
              </a:lnSpc>
              <a:buFont typeface="Arial" panose="020B0604020202020204" pitchFamily="34" charset="0"/>
              <a:buChar char="•"/>
            </a:pPr>
            <a:r>
              <a:rPr lang="en-US" dirty="0">
                <a:latin typeface="Roboto" panose="02000000000000000000" pitchFamily="2" charset="0"/>
              </a:rPr>
              <a:t>It is a collaborative effort, created in consultation with experts and policymakers in India, with additional input from more than 36 organisations across five continents, following from the foundational 2019 </a:t>
            </a:r>
            <a:r>
              <a:rPr lang="en-US" i="1" dirty="0">
                <a:latin typeface="Roboto" panose="02000000000000000000" pitchFamily="2" charset="0"/>
              </a:rPr>
              <a:t>Climate Emergency, Urban Opportunity</a:t>
            </a:r>
            <a:r>
              <a:rPr lang="en-US" dirty="0">
                <a:latin typeface="Roboto" panose="02000000000000000000" pitchFamily="2" charset="0"/>
              </a:rPr>
              <a:t> report.</a:t>
            </a:r>
          </a:p>
          <a:p>
            <a:pPr marL="285750" lvl="0" indent="-285750">
              <a:lnSpc>
                <a:spcPct val="90000"/>
              </a:lnSpc>
              <a:buFont typeface="Arial" panose="020B0604020202020204" pitchFamily="34" charset="0"/>
              <a:buChar char="•"/>
            </a:pPr>
            <a:endParaRPr lang="en-US" dirty="0">
              <a:latin typeface="Roboto" panose="02000000000000000000" pitchFamily="2" charset="0"/>
            </a:endParaRPr>
          </a:p>
        </p:txBody>
      </p:sp>
    </p:spTree>
    <p:extLst>
      <p:ext uri="{BB962C8B-B14F-4D97-AF65-F5344CB8AC3E}">
        <p14:creationId xmlns:p14="http://schemas.microsoft.com/office/powerpoint/2010/main" val="2033743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B91EB3-1CDF-5F49-BF09-27AB22FC5868}"/>
              </a:ext>
            </a:extLst>
          </p:cNvPr>
          <p:cNvSpPr>
            <a:spLocks noGrp="1"/>
          </p:cNvSpPr>
          <p:nvPr>
            <p:ph type="ftr" sz="quarter" idx="10"/>
          </p:nvPr>
        </p:nvSpPr>
        <p:spPr/>
        <p:txBody>
          <a:bodyPr/>
          <a:lstStyle/>
          <a:p>
            <a:r>
              <a:rPr lang="en-US"/>
              <a:t>Report title</a:t>
            </a:r>
            <a:endParaRPr lang="en-US" dirty="0"/>
          </a:p>
        </p:txBody>
      </p:sp>
      <p:sp>
        <p:nvSpPr>
          <p:cNvPr id="3" name="Slide Number Placeholder 2">
            <a:extLst>
              <a:ext uri="{FF2B5EF4-FFF2-40B4-BE49-F238E27FC236}">
                <a16:creationId xmlns:a16="http://schemas.microsoft.com/office/drawing/2014/main" id="{E97E4CB0-6596-2546-BFA0-1B92303399CD}"/>
              </a:ext>
            </a:extLst>
          </p:cNvPr>
          <p:cNvSpPr>
            <a:spLocks noGrp="1"/>
          </p:cNvSpPr>
          <p:nvPr>
            <p:ph type="sldNum" sz="quarter" idx="11"/>
          </p:nvPr>
        </p:nvSpPr>
        <p:spPr/>
        <p:txBody>
          <a:bodyPr/>
          <a:lstStyle/>
          <a:p>
            <a:fld id="{C19DCF79-8D0F-6F4D-A6DF-4BF78324B6C7}" type="slidenum">
              <a:rPr lang="en-US" smtClean="0"/>
              <a:pPr/>
              <a:t>3</a:t>
            </a:fld>
            <a:endParaRPr lang="en-US" dirty="0"/>
          </a:p>
        </p:txBody>
      </p:sp>
      <p:sp>
        <p:nvSpPr>
          <p:cNvPr id="4" name="Title 3">
            <a:extLst>
              <a:ext uri="{FF2B5EF4-FFF2-40B4-BE49-F238E27FC236}">
                <a16:creationId xmlns:a16="http://schemas.microsoft.com/office/drawing/2014/main" id="{132A790B-71E5-6946-83C5-6F0B2A0EDDF1}"/>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C903ECE2-0F1B-D146-BD27-23D6D8D0597A}"/>
              </a:ext>
            </a:extLst>
          </p:cNvPr>
          <p:cNvSpPr>
            <a:spLocks noGrp="1"/>
          </p:cNvSpPr>
          <p:nvPr>
            <p:ph type="body" sz="quarter" idx="12"/>
          </p:nvPr>
        </p:nvSpPr>
        <p:spPr/>
        <p:txBody>
          <a:bodyPr/>
          <a:lstStyle/>
          <a:p>
            <a:endParaRPr lang="en-US"/>
          </a:p>
        </p:txBody>
      </p:sp>
      <p:sp>
        <p:nvSpPr>
          <p:cNvPr id="6" name="Text Placeholder 5">
            <a:extLst>
              <a:ext uri="{FF2B5EF4-FFF2-40B4-BE49-F238E27FC236}">
                <a16:creationId xmlns:a16="http://schemas.microsoft.com/office/drawing/2014/main" id="{EBD25B75-F0FD-CB4B-AF47-5E017063BF96}"/>
              </a:ext>
            </a:extLst>
          </p:cNvPr>
          <p:cNvSpPr>
            <a:spLocks noGrp="1"/>
          </p:cNvSpPr>
          <p:nvPr>
            <p:ph type="body" sz="quarter" idx="13"/>
          </p:nvPr>
        </p:nvSpPr>
        <p:spPr/>
        <p:txBody>
          <a:bodyPr/>
          <a:lstStyle/>
          <a:p>
            <a:endParaRPr lang="en-US"/>
          </a:p>
        </p:txBody>
      </p:sp>
      <p:pic>
        <p:nvPicPr>
          <p:cNvPr id="9" name="Picture Placeholder 8" descr="Diagram&#10;&#10;Description automatically generated">
            <a:extLst>
              <a:ext uri="{FF2B5EF4-FFF2-40B4-BE49-F238E27FC236}">
                <a16:creationId xmlns:a16="http://schemas.microsoft.com/office/drawing/2014/main" id="{48C227B5-33F9-9B46-9609-60726EDC25C0}"/>
              </a:ext>
            </a:extLst>
          </p:cNvPr>
          <p:cNvPicPr>
            <a:picLocks noGrp="1" noChangeAspect="1"/>
          </p:cNvPicPr>
          <p:nvPr>
            <p:ph type="pic" sz="quarter" idx="14"/>
          </p:nvPr>
        </p:nvPicPr>
        <p:blipFill rotWithShape="1">
          <a:blip r:embed="rId3"/>
          <a:srcRect/>
          <a:stretch>
            <a:fillRect/>
          </a:stretch>
        </p:blipFill>
        <p:spPr/>
      </p:pic>
      <p:sp>
        <p:nvSpPr>
          <p:cNvPr id="10" name="Title 1">
            <a:extLst>
              <a:ext uri="{FF2B5EF4-FFF2-40B4-BE49-F238E27FC236}">
                <a16:creationId xmlns:a16="http://schemas.microsoft.com/office/drawing/2014/main" id="{7B63AA47-342A-594E-B979-05E2AF3A63C7}"/>
              </a:ext>
            </a:extLst>
          </p:cNvPr>
          <p:cNvSpPr txBox="1">
            <a:spLocks/>
          </p:cNvSpPr>
          <p:nvPr/>
        </p:nvSpPr>
        <p:spPr>
          <a:xfrm>
            <a:off x="4188295" y="306429"/>
            <a:ext cx="4608576" cy="1071562"/>
          </a:xfrm>
          <a:prstGeom prst="rect">
            <a:avLst/>
          </a:prstGeom>
        </p:spPr>
        <p:txBody>
          <a:bodyPr vert="horz" lIns="91440" tIns="45720" rIns="91440" bIns="45720" rtlCol="0" anchor="ctr">
            <a:normAutofit fontScale="90000" lnSpcReduction="10000"/>
          </a:bodyPr>
          <a:lstStyle>
            <a:lvl1pPr algn="l" defTabSz="685800" rtl="0" eaLnBrk="1" latinLnBrk="0" hangingPunct="1">
              <a:lnSpc>
                <a:spcPct val="90000"/>
              </a:lnSpc>
              <a:spcBef>
                <a:spcPct val="0"/>
              </a:spcBef>
              <a:buNone/>
              <a:defRPr sz="3500" b="1" i="0" kern="1200">
                <a:solidFill>
                  <a:schemeClr val="bg1"/>
                </a:solidFill>
                <a:latin typeface="Roboto Condensed" panose="02000000000000000000" pitchFamily="2" charset="0"/>
                <a:ea typeface="Roboto Condensed" panose="02000000000000000000" pitchFamily="2" charset="0"/>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Roboto Condensed" panose="02000000000000000000" pitchFamily="2" charset="0"/>
                <a:ea typeface="Roboto Condensed" panose="02000000000000000000" pitchFamily="2" charset="0"/>
                <a:cs typeface="+mj-cs"/>
              </a:rPr>
              <a:t>The triple challenge facing Indian national government and the critical role of </a:t>
            </a:r>
            <a:r>
              <a:rPr kumimoji="0" lang="en-US" altLang="zh-CN" sz="2800" b="1" i="0" u="none" strike="noStrike" kern="1200" cap="none" spc="0" normalizeH="0" baseline="0" noProof="0" dirty="0">
                <a:ln>
                  <a:noFill/>
                </a:ln>
                <a:solidFill>
                  <a:srgbClr val="FFFFFF"/>
                </a:solidFill>
                <a:effectLst/>
                <a:uLnTx/>
                <a:uFillTx/>
                <a:latin typeface="Roboto Condensed" panose="02000000000000000000" pitchFamily="2" charset="0"/>
                <a:ea typeface="Roboto Condensed" panose="02000000000000000000" pitchFamily="2" charset="0"/>
                <a:cs typeface="+mj-cs"/>
              </a:rPr>
              <a:t>India’s </a:t>
            </a:r>
            <a:r>
              <a:rPr kumimoji="0" lang="en-US" sz="2800" b="1" i="0" u="none" strike="noStrike" kern="1200" cap="none" spc="0" normalizeH="0" baseline="0" noProof="0" dirty="0">
                <a:ln>
                  <a:noFill/>
                </a:ln>
                <a:solidFill>
                  <a:srgbClr val="FFFFFF"/>
                </a:solidFill>
                <a:effectLst/>
                <a:uLnTx/>
                <a:uFillTx/>
                <a:latin typeface="Roboto Condensed" panose="02000000000000000000" pitchFamily="2" charset="0"/>
                <a:ea typeface="Roboto Condensed" panose="02000000000000000000" pitchFamily="2" charset="0"/>
                <a:cs typeface="+mj-cs"/>
              </a:rPr>
              <a:t>cities </a:t>
            </a:r>
          </a:p>
        </p:txBody>
      </p:sp>
    </p:spTree>
    <p:extLst>
      <p:ext uri="{BB962C8B-B14F-4D97-AF65-F5344CB8AC3E}">
        <p14:creationId xmlns:p14="http://schemas.microsoft.com/office/powerpoint/2010/main" val="2377760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CB779-7BE7-264A-81EF-2CCFFDD15656}"/>
              </a:ext>
            </a:extLst>
          </p:cNvPr>
          <p:cNvSpPr>
            <a:spLocks noGrp="1"/>
          </p:cNvSpPr>
          <p:nvPr>
            <p:ph type="title"/>
          </p:nvPr>
        </p:nvSpPr>
        <p:spPr>
          <a:xfrm>
            <a:off x="499425" y="1271651"/>
            <a:ext cx="3344238" cy="1071562"/>
          </a:xfrm>
        </p:spPr>
        <p:txBody>
          <a:bodyPr anchor="b">
            <a:noAutofit/>
          </a:bodyPr>
          <a:lstStyle/>
          <a:p>
            <a:r>
              <a:rPr lang="en-GB" sz="2600" dirty="0"/>
              <a:t>Cities will be critical to solving triple challenge of recovery, development, and climate change </a:t>
            </a:r>
            <a:endParaRPr lang="en-US" sz="2600" dirty="0"/>
          </a:p>
        </p:txBody>
      </p:sp>
      <p:sp>
        <p:nvSpPr>
          <p:cNvPr id="3" name="Content Placeholder 2">
            <a:extLst>
              <a:ext uri="{FF2B5EF4-FFF2-40B4-BE49-F238E27FC236}">
                <a16:creationId xmlns:a16="http://schemas.microsoft.com/office/drawing/2014/main" id="{385E42FD-E82A-6443-8D9F-CBD618146E4E}"/>
              </a:ext>
            </a:extLst>
          </p:cNvPr>
          <p:cNvSpPr>
            <a:spLocks noGrp="1"/>
          </p:cNvSpPr>
          <p:nvPr>
            <p:ph sz="quarter" idx="11"/>
          </p:nvPr>
        </p:nvSpPr>
        <p:spPr>
          <a:xfrm>
            <a:off x="499425" y="2411286"/>
            <a:ext cx="3209617" cy="2402014"/>
          </a:xfrm>
        </p:spPr>
        <p:txBody>
          <a:bodyPr>
            <a:normAutofit/>
          </a:bodyPr>
          <a:lstStyle/>
          <a:p>
            <a:pPr marL="342900" lvl="1" indent="0">
              <a:buClr>
                <a:schemeClr val="bg1"/>
              </a:buClr>
              <a:buNone/>
            </a:pPr>
            <a:r>
              <a:rPr lang="en-US" sz="1300" b="1" dirty="0">
                <a:solidFill>
                  <a:schemeClr val="bg1"/>
                </a:solidFill>
              </a:rPr>
              <a:t>Cities are:</a:t>
            </a:r>
          </a:p>
          <a:p>
            <a:pPr lvl="1">
              <a:buClr>
                <a:schemeClr val="bg1"/>
              </a:buClr>
            </a:pPr>
            <a:r>
              <a:rPr lang="en-US" sz="1200" b="1" dirty="0">
                <a:solidFill>
                  <a:schemeClr val="bg1"/>
                </a:solidFill>
              </a:rPr>
              <a:t>Economic engines, </a:t>
            </a:r>
            <a:r>
              <a:rPr lang="en-US" sz="1200" dirty="0">
                <a:solidFill>
                  <a:schemeClr val="bg1"/>
                </a:solidFill>
              </a:rPr>
              <a:t>producing 63% of India</a:t>
            </a:r>
            <a:r>
              <a:rPr lang="en-US" altLang="zh-CN" sz="1200" dirty="0">
                <a:solidFill>
                  <a:schemeClr val="bg1"/>
                </a:solidFill>
              </a:rPr>
              <a:t>’s</a:t>
            </a:r>
            <a:r>
              <a:rPr lang="en-US" sz="1200" dirty="0">
                <a:solidFill>
                  <a:schemeClr val="bg1"/>
                </a:solidFill>
              </a:rPr>
              <a:t> GDP</a:t>
            </a:r>
          </a:p>
          <a:p>
            <a:pPr lvl="1">
              <a:buClr>
                <a:schemeClr val="bg1"/>
              </a:buClr>
            </a:pPr>
            <a:r>
              <a:rPr lang="en-US" sz="1200" b="1" dirty="0">
                <a:solidFill>
                  <a:schemeClr val="bg1"/>
                </a:solidFill>
              </a:rPr>
              <a:t>Development and opportunity hubs,</a:t>
            </a:r>
            <a:r>
              <a:rPr lang="en-US" sz="1200" dirty="0">
                <a:solidFill>
                  <a:schemeClr val="bg1"/>
                </a:solidFill>
              </a:rPr>
              <a:t> with efficiencies of scale, access to diverse job opportunities, vibrant communities, and cultural amenities</a:t>
            </a:r>
            <a:endParaRPr lang="en-US" dirty="0">
              <a:solidFill>
                <a:schemeClr val="bg1"/>
              </a:solidFill>
            </a:endParaRPr>
          </a:p>
          <a:p>
            <a:pPr lvl="1">
              <a:buClr>
                <a:schemeClr val="bg1"/>
              </a:buClr>
            </a:pPr>
            <a:r>
              <a:rPr lang="en-US" sz="1200" b="1" dirty="0">
                <a:solidFill>
                  <a:schemeClr val="bg1"/>
                </a:solidFill>
              </a:rPr>
              <a:t>Significant emitters</a:t>
            </a:r>
            <a:endParaRPr lang="en-US" sz="1200" dirty="0">
              <a:solidFill>
                <a:schemeClr val="bg1"/>
              </a:solidFill>
            </a:endParaRPr>
          </a:p>
        </p:txBody>
      </p:sp>
    </p:spTree>
    <p:extLst>
      <p:ext uri="{BB962C8B-B14F-4D97-AF65-F5344CB8AC3E}">
        <p14:creationId xmlns:p14="http://schemas.microsoft.com/office/powerpoint/2010/main" val="420646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8DEFC9-288E-7C49-92FD-0F3FC0BE09FD}"/>
              </a:ext>
            </a:extLst>
          </p:cNvPr>
          <p:cNvSpPr txBox="1"/>
          <p:nvPr/>
        </p:nvSpPr>
        <p:spPr>
          <a:xfrm>
            <a:off x="333829" y="754743"/>
            <a:ext cx="5762171" cy="535531"/>
          </a:xfrm>
          <a:prstGeom prst="rect">
            <a:avLst/>
          </a:prstGeom>
          <a:noFill/>
        </p:spPr>
        <p:txBody>
          <a:bodyPr wrap="square" rtlCol="0">
            <a:spAutoFit/>
          </a:body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Roboto Condensed" panose="02000000000000000000" pitchFamily="2" charset="0"/>
                <a:ea typeface="Roboto Condensed" panose="02000000000000000000" pitchFamily="2" charset="0"/>
                <a:cs typeface="+mn-cs"/>
              </a:rPr>
              <a:t>Report Goals</a:t>
            </a:r>
            <a:endParaRPr kumimoji="0" lang="en-US" sz="3200" b="1" i="0" u="none" strike="sngStrike" kern="1200" cap="none" spc="0" normalizeH="0" baseline="0" noProof="0" dirty="0">
              <a:ln>
                <a:noFill/>
              </a:ln>
              <a:solidFill>
                <a:srgbClr val="FFFFFF"/>
              </a:solidFill>
              <a:effectLst/>
              <a:uLnTx/>
              <a:uFillTx/>
              <a:latin typeface="Roboto Condensed" panose="02000000000000000000" pitchFamily="2" charset="0"/>
              <a:ea typeface="Roboto Condensed" panose="02000000000000000000" pitchFamily="2" charset="0"/>
              <a:cs typeface="+mn-cs"/>
            </a:endParaRPr>
          </a:p>
        </p:txBody>
      </p:sp>
      <p:sp>
        <p:nvSpPr>
          <p:cNvPr id="3" name="TextBox 2">
            <a:extLst>
              <a:ext uri="{FF2B5EF4-FFF2-40B4-BE49-F238E27FC236}">
                <a16:creationId xmlns:a16="http://schemas.microsoft.com/office/drawing/2014/main" id="{0F0B0FEC-3CC1-F24E-B30C-63CE1A3A76AC}"/>
              </a:ext>
            </a:extLst>
          </p:cNvPr>
          <p:cNvSpPr txBox="1"/>
          <p:nvPr/>
        </p:nvSpPr>
        <p:spPr>
          <a:xfrm>
            <a:off x="333829" y="1290274"/>
            <a:ext cx="8374743" cy="255454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n-cs"/>
              </a:rPr>
              <a:t>This report explains how </a:t>
            </a:r>
            <a:r>
              <a:rPr lang="en-US" sz="2000" dirty="0">
                <a:solidFill>
                  <a:srgbClr val="FFFFFF"/>
                </a:solidFill>
                <a:latin typeface="Roboto" panose="02000000000000000000" pitchFamily="2" charset="0"/>
                <a:ea typeface="Roboto" panose="02000000000000000000" pitchFamily="2" charset="0"/>
              </a:rPr>
              <a:t>India</a:t>
            </a:r>
            <a:r>
              <a:rPr kumimoji="0" lang="en-US"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n-cs"/>
              </a:rPr>
              <a:t> can recover from COVID-19 and achieve  decarbonisation and economic growth by building low-carbon, resilient, and inclusive cities.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n-cs"/>
              </a:rPr>
              <a:t>This report demonstrates both the opportunities and the challenges that </a:t>
            </a:r>
            <a:r>
              <a:rPr kumimoji="0" lang="en-US" altLang="zh-CN"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n-cs"/>
              </a:rPr>
              <a:t>cities of</a:t>
            </a:r>
            <a:r>
              <a:rPr kumimoji="0" lang="en-GB"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n-cs"/>
              </a:rPr>
              <a:t> </a:t>
            </a:r>
            <a:r>
              <a:rPr lang="en-GB" sz="2000" dirty="0">
                <a:solidFill>
                  <a:srgbClr val="FFFFFF"/>
                </a:solidFill>
                <a:latin typeface="Roboto" panose="02000000000000000000" pitchFamily="2" charset="0"/>
                <a:ea typeface="Roboto" panose="02000000000000000000" pitchFamily="2" charset="0"/>
              </a:rPr>
              <a:t>India</a:t>
            </a:r>
            <a:r>
              <a:rPr kumimoji="0" lang="en-GB"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n-cs"/>
              </a:rPr>
              <a:t> are currently facing. It provides specific policy recommendations to national government in unlocking the potentials of </a:t>
            </a:r>
            <a:r>
              <a:rPr lang="en-GB" sz="2000" dirty="0">
                <a:solidFill>
                  <a:srgbClr val="FFFFFF"/>
                </a:solidFill>
                <a:latin typeface="Roboto" panose="02000000000000000000" pitchFamily="2" charset="0"/>
                <a:ea typeface="Roboto" panose="02000000000000000000" pitchFamily="2" charset="0"/>
              </a:rPr>
              <a:t>Indi</a:t>
            </a:r>
            <a:r>
              <a:rPr kumimoji="0" lang="en-GB" sz="20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n-cs"/>
              </a:rPr>
              <a:t>a’s cities.</a:t>
            </a:r>
            <a:endParaRPr kumimoji="0" lang="en-US" sz="1600" b="0"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510261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D301-F66B-4DCA-BF49-DDD00FF22F11}"/>
              </a:ext>
            </a:extLst>
          </p:cNvPr>
          <p:cNvSpPr>
            <a:spLocks noGrp="1"/>
          </p:cNvSpPr>
          <p:nvPr>
            <p:ph type="title" idx="4294967295"/>
          </p:nvPr>
        </p:nvSpPr>
        <p:spPr>
          <a:xfrm>
            <a:off x="514389" y="312642"/>
            <a:ext cx="7666344" cy="626785"/>
          </a:xfrm>
        </p:spPr>
        <p:txBody>
          <a:bodyPr>
            <a:normAutofit/>
          </a:bodyPr>
          <a:lstStyle/>
          <a:p>
            <a:r>
              <a:rPr lang="en-US" b="1" dirty="0">
                <a:solidFill>
                  <a:schemeClr val="accent1"/>
                </a:solidFill>
              </a:rPr>
              <a:t>India’s Cities are Already Facin</a:t>
            </a:r>
            <a:r>
              <a:rPr lang="en-US" dirty="0">
                <a:solidFill>
                  <a:schemeClr val="accent1"/>
                </a:solidFill>
              </a:rPr>
              <a:t>g C</a:t>
            </a:r>
            <a:r>
              <a:rPr lang="en-US" b="1" dirty="0">
                <a:solidFill>
                  <a:schemeClr val="accent1"/>
                </a:solidFill>
              </a:rPr>
              <a:t>hallenges</a:t>
            </a:r>
          </a:p>
        </p:txBody>
      </p:sp>
      <p:sp>
        <p:nvSpPr>
          <p:cNvPr id="8" name="TextBox 7">
            <a:extLst>
              <a:ext uri="{FF2B5EF4-FFF2-40B4-BE49-F238E27FC236}">
                <a16:creationId xmlns:a16="http://schemas.microsoft.com/office/drawing/2014/main" id="{D0135AC6-CC6B-2D44-8B36-62E0AC106983}"/>
              </a:ext>
            </a:extLst>
          </p:cNvPr>
          <p:cNvSpPr txBox="1"/>
          <p:nvPr/>
        </p:nvSpPr>
        <p:spPr>
          <a:xfrm>
            <a:off x="367313" y="927546"/>
            <a:ext cx="3579653" cy="409599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India</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’s cities struggle with </a:t>
            </a:r>
            <a:r>
              <a:rPr kumimoji="0" lang="en-US" sz="1600" b="1" i="0" u="none" strike="noStrike" kern="1200" cap="none" spc="0" normalizeH="0" baseline="0" noProof="0" dirty="0">
                <a:ln>
                  <a:noFill/>
                </a:ln>
                <a:solidFill>
                  <a:srgbClr val="71CC98"/>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congestion, air pollution and sprawl</a:t>
            </a:r>
            <a:r>
              <a:rPr kumimoji="0" lang="en-US" sz="1600" b="0" i="0" u="none" strike="noStrike" kern="1200" cap="none" spc="0" normalizeH="0" baseline="0" noProof="0" dirty="0">
                <a:ln>
                  <a:noFill/>
                </a:ln>
                <a:solidFill>
                  <a:srgbClr val="71CC98"/>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 with some cities already experiencing severe climate change impacts.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B</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etween 2000 and 2014, Indian cities expanded by 9,822 km</a:t>
            </a:r>
            <a:r>
              <a:rPr kumimoji="0" lang="en-US" sz="1600" b="0" i="0" u="none" strike="noStrike" kern="1200" cap="none" spc="0" normalizeH="0" baseline="3000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2</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 – equivalent to about 1.5 times the size of the Mumbai Metropolitan Region.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endParaRPr>
          </a:p>
          <a:p>
            <a:pPr lvl="0" defTabSz="685800">
              <a:spcBef>
                <a:spcPts val="480"/>
              </a:spcBef>
              <a:spcAft>
                <a:spcPts val="400"/>
              </a:spcAft>
              <a:buClr>
                <a:srgbClr val="171C8F"/>
              </a:buClr>
            </a:pPr>
            <a:r>
              <a:rPr lang="en-US" sz="1600" dirty="0">
                <a:latin typeface="Roboto Condensed" panose="02000000000000000000" pitchFamily="2" charset="0"/>
                <a:ea typeface="Roboto Condensed" panose="02000000000000000000" pitchFamily="2" charset="0"/>
                <a:cs typeface="Roboto Condensed" panose="02000000000000000000" pitchFamily="2" charset="0"/>
              </a:rPr>
              <a:t>Important </a:t>
            </a:r>
            <a:r>
              <a:rPr lang="en-US" sz="1600" dirty="0" err="1">
                <a:latin typeface="Roboto Condensed" panose="02000000000000000000" pitchFamily="2" charset="0"/>
                <a:ea typeface="Roboto Condensed" panose="02000000000000000000" pitchFamily="2" charset="0"/>
                <a:cs typeface="Roboto Condensed" panose="02000000000000000000" pitchFamily="2" charset="0"/>
              </a:rPr>
              <a:t>programmes</a:t>
            </a:r>
            <a:r>
              <a:rPr lang="en-US" sz="1600" dirty="0">
                <a:latin typeface="Roboto Condensed" panose="02000000000000000000" pitchFamily="2" charset="0"/>
                <a:ea typeface="Roboto Condensed" panose="02000000000000000000" pitchFamily="2" charset="0"/>
                <a:cs typeface="Roboto Condensed" panose="02000000000000000000" pitchFamily="2" charset="0"/>
              </a:rPr>
              <a:t> are already underway, like the </a:t>
            </a:r>
            <a:r>
              <a:rPr lang="en-US" sz="1600" b="1"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Atal Mission for Urban Transformation </a:t>
            </a:r>
            <a:r>
              <a:rPr lang="en-US" sz="1600" dirty="0">
                <a:latin typeface="Roboto Condensed" panose="02000000000000000000" pitchFamily="2" charset="0"/>
                <a:ea typeface="Roboto Condensed" panose="02000000000000000000" pitchFamily="2" charset="0"/>
                <a:cs typeface="Roboto Condensed" panose="02000000000000000000" pitchFamily="2" charset="0"/>
              </a:rPr>
              <a:t>and</a:t>
            </a:r>
            <a:r>
              <a:rPr lang="en-US" sz="16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1600" dirty="0">
                <a:latin typeface="Roboto Condensed" panose="02000000000000000000" pitchFamily="2" charset="0"/>
                <a:ea typeface="Roboto Condensed" panose="02000000000000000000" pitchFamily="2" charset="0"/>
                <a:cs typeface="Roboto Condensed" panose="02000000000000000000" pitchFamily="2" charset="0"/>
              </a:rPr>
              <a:t>the</a:t>
            </a:r>
            <a:r>
              <a:rPr lang="en-US" sz="16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1600" b="1" dirty="0" err="1">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ClimateSmart</a:t>
            </a:r>
            <a:r>
              <a:rPr lang="en-US" sz="1600" b="1"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 Cities Assessment Framework</a:t>
            </a:r>
            <a:r>
              <a:rPr lang="en-US" sz="16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1600" dirty="0">
                <a:latin typeface="Roboto Condensed" panose="02000000000000000000" pitchFamily="2" charset="0"/>
                <a:ea typeface="Roboto Condensed" panose="02000000000000000000" pitchFamily="2" charset="0"/>
                <a:cs typeface="Roboto Condensed" panose="02000000000000000000" pitchFamily="2" charset="0"/>
              </a:rPr>
              <a:t>which work to make India’s cities more resilient, sustainable and inclusive.</a:t>
            </a:r>
          </a:p>
        </p:txBody>
      </p:sp>
      <p:sp>
        <p:nvSpPr>
          <p:cNvPr id="6" name="文本框 5">
            <a:extLst>
              <a:ext uri="{FF2B5EF4-FFF2-40B4-BE49-F238E27FC236}">
                <a16:creationId xmlns:a16="http://schemas.microsoft.com/office/drawing/2014/main" id="{8852A7E5-C6CA-46B5-AC63-C51A9296CC2F}"/>
              </a:ext>
            </a:extLst>
          </p:cNvPr>
          <p:cNvSpPr txBox="1"/>
          <p:nvPr/>
        </p:nvSpPr>
        <p:spPr>
          <a:xfrm>
            <a:off x="4347561" y="939427"/>
            <a:ext cx="4572000" cy="52322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all" spc="0" normalizeH="0" baseline="0" noProof="0" dirty="0">
                <a:ln>
                  <a:noFill/>
                </a:ln>
                <a:solidFill>
                  <a:srgbClr val="000000"/>
                </a:solidFill>
                <a:effectLst/>
                <a:uLnTx/>
                <a:uFillTx/>
                <a:latin typeface="Arial" panose="020B0604020202020204"/>
                <a:ea typeface="Roboto Condensed" panose="02000000000000000000" pitchFamily="2" charset="0"/>
                <a:cs typeface="+mn-cs"/>
              </a:rPr>
              <a:t>Land converted to urban areas in India by type of land cover, 2000–2014</a:t>
            </a:r>
            <a:endParaRPr kumimoji="0" lang="zh-CN" altLang="en-US" sz="1400" b="0" i="0" u="none" strike="noStrike" kern="1200" cap="all" spc="0" normalizeH="0" baseline="0" noProof="0" dirty="0">
              <a:ln>
                <a:noFill/>
              </a:ln>
              <a:solidFill>
                <a:srgbClr val="000000"/>
              </a:solidFill>
              <a:effectLst/>
              <a:uLnTx/>
              <a:uFillTx/>
              <a:latin typeface="Arial" panose="020B0604020202020204"/>
              <a:ea typeface="黑体" panose="02010609060101010101" pitchFamily="49" charset="-122"/>
              <a:cs typeface="+mn-cs"/>
            </a:endParaRPr>
          </a:p>
        </p:txBody>
      </p:sp>
      <p:sp>
        <p:nvSpPr>
          <p:cNvPr id="9" name="文本框 8">
            <a:extLst>
              <a:ext uri="{FF2B5EF4-FFF2-40B4-BE49-F238E27FC236}">
                <a16:creationId xmlns:a16="http://schemas.microsoft.com/office/drawing/2014/main" id="{4D9ACE11-16DE-47CC-887F-70B984E3265D}"/>
              </a:ext>
            </a:extLst>
          </p:cNvPr>
          <p:cNvSpPr txBox="1"/>
          <p:nvPr/>
        </p:nvSpPr>
        <p:spPr>
          <a:xfrm>
            <a:off x="4347561" y="4204073"/>
            <a:ext cx="4572000" cy="338554"/>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00" b="0" i="1" u="none" strike="noStrike" kern="1200" cap="none" spc="0" normalizeH="0" baseline="0" noProof="0" dirty="0">
                <a:ln>
                  <a:noFill/>
                </a:ln>
                <a:solidFill>
                  <a:srgbClr val="171C8F"/>
                </a:solidFill>
                <a:effectLst/>
                <a:uLnTx/>
                <a:uFillTx/>
                <a:latin typeface="GoodPro" panose="020B0504020101020102" charset="0"/>
                <a:ea typeface="黑体" panose="02010609060101010101" pitchFamily="49" charset="-122"/>
                <a:cs typeface="+mn-cs"/>
              </a:rPr>
              <a:t>Source: Marron Institute of Urban Management, New York University, 2019, for the Coalition for Urban Transitions and the Food and Land Use Coalition</a:t>
            </a:r>
          </a:p>
        </p:txBody>
      </p:sp>
      <p:pic>
        <p:nvPicPr>
          <p:cNvPr id="4" name="Picture 3" descr="Chart, pie chart&#10;&#10;Description automatically generated">
            <a:extLst>
              <a:ext uri="{FF2B5EF4-FFF2-40B4-BE49-F238E27FC236}">
                <a16:creationId xmlns:a16="http://schemas.microsoft.com/office/drawing/2014/main" id="{517B186F-EB28-A746-8F47-A24D5BCE336A}"/>
              </a:ext>
            </a:extLst>
          </p:cNvPr>
          <p:cNvPicPr>
            <a:picLocks noChangeAspect="1"/>
          </p:cNvPicPr>
          <p:nvPr/>
        </p:nvPicPr>
        <p:blipFill>
          <a:blip r:embed="rId3"/>
          <a:stretch>
            <a:fillRect/>
          </a:stretch>
        </p:blipFill>
        <p:spPr>
          <a:xfrm>
            <a:off x="4572000" y="1600937"/>
            <a:ext cx="4101839" cy="2405590"/>
          </a:xfrm>
          <a:prstGeom prst="rect">
            <a:avLst/>
          </a:prstGeom>
        </p:spPr>
      </p:pic>
    </p:spTree>
    <p:extLst>
      <p:ext uri="{BB962C8B-B14F-4D97-AF65-F5344CB8AC3E}">
        <p14:creationId xmlns:p14="http://schemas.microsoft.com/office/powerpoint/2010/main" val="218048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02976C0-13EC-A14A-8B4B-E92B152A5260}"/>
              </a:ext>
            </a:extLst>
          </p:cNvPr>
          <p:cNvSpPr/>
          <p:nvPr/>
        </p:nvSpPr>
        <p:spPr>
          <a:xfrm>
            <a:off x="0" y="237506"/>
            <a:ext cx="7778338" cy="112472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8966904E-8B73-C84E-B275-926C6B8EB65F}"/>
              </a:ext>
            </a:extLst>
          </p:cNvPr>
          <p:cNvSpPr txBox="1"/>
          <p:nvPr/>
        </p:nvSpPr>
        <p:spPr>
          <a:xfrm>
            <a:off x="0" y="312873"/>
            <a:ext cx="7778338" cy="830997"/>
          </a:xfrm>
          <a:prstGeom prst="rect">
            <a:avLst/>
          </a:prstGeom>
        </p:spPr>
        <p:txBody>
          <a:bodyPr>
            <a:noAutofit/>
          </a:bodyPr>
          <a:lstStyle>
            <a:defPPr>
              <a:defRPr lang="en-US"/>
            </a:defPPr>
            <a:lvl1pPr indent="0" defTabSz="685800">
              <a:lnSpc>
                <a:spcPct val="100000"/>
              </a:lnSpc>
              <a:spcBef>
                <a:spcPts val="480"/>
              </a:spcBef>
              <a:spcAft>
                <a:spcPts val="400"/>
              </a:spcAft>
              <a:buClr>
                <a:schemeClr val="tx2"/>
              </a:buClr>
              <a:buFontTx/>
              <a:buNone/>
              <a:defRPr sz="2400" b="1" i="0">
                <a:solidFill>
                  <a:schemeClr val="tx2"/>
                </a:solidFill>
                <a:latin typeface="Roboto" panose="02000000000000000000" pitchFamily="2" charset="0"/>
                <a:ea typeface="Roboto" panose="02000000000000000000" pitchFamily="2" charset="0"/>
                <a:cs typeface="Roboto" panose="02000000000000000000" pitchFamily="2" charset="0"/>
              </a:defRPr>
            </a:lvl1pPr>
            <a:lvl2pPr marL="514350" indent="-171450" defTabSz="685800">
              <a:lnSpc>
                <a:spcPct val="100000"/>
              </a:lnSpc>
              <a:spcBef>
                <a:spcPts val="480"/>
              </a:spcBef>
              <a:spcAft>
                <a:spcPts val="400"/>
              </a:spcAft>
              <a:buClr>
                <a:schemeClr val="tx2"/>
              </a:buClr>
              <a:buFont typeface="Arial" panose="020B0604020202020204" pitchFamily="34" charset="0"/>
              <a:buChar char="•"/>
              <a:defRPr b="0" i="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defTabSz="685800">
              <a:lnSpc>
                <a:spcPct val="100000"/>
              </a:lnSpc>
              <a:spcBef>
                <a:spcPts val="480"/>
              </a:spcBef>
              <a:spcAft>
                <a:spcPts val="400"/>
              </a:spcAft>
              <a:buClr>
                <a:schemeClr val="tx2"/>
              </a:buClr>
              <a:buFont typeface="Arial" panose="020B0604020202020204" pitchFamily="34" charset="0"/>
              <a:buChar char="•"/>
              <a:defRPr sz="1500" b="0" i="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marR="0" lvl="0" indent="0" algn="l" defTabSz="685800" rtl="0" eaLnBrk="1" fontAlgn="auto" latinLnBrk="0" hangingPunct="1">
              <a:lnSpc>
                <a:spcPct val="100000"/>
              </a:lnSpc>
              <a:spcBef>
                <a:spcPts val="480"/>
              </a:spcBef>
              <a:spcAft>
                <a:spcPts val="400"/>
              </a:spcAft>
              <a:buClr>
                <a:srgbClr val="171C8F"/>
              </a:buClr>
              <a:buSzTx/>
              <a:buFontTx/>
              <a:buNone/>
              <a:tabLst/>
              <a:defRPr/>
            </a:pPr>
            <a:r>
              <a:rPr kumimoji="0" lang="en-US" sz="2600" b="1" i="0" u="none" strike="noStrike" kern="1200" cap="none" spc="0" normalizeH="0" baseline="0" noProof="0">
                <a:ln>
                  <a:noFill/>
                </a:ln>
                <a:solidFill>
                  <a:srgbClr val="FFFFFF"/>
                </a:solidFill>
                <a:effectLst/>
                <a:uLnTx/>
                <a:uFillTx/>
                <a:latin typeface="Roboto" panose="02000000000000000000" pitchFamily="2" charset="0"/>
                <a:ea typeface="Roboto" panose="02000000000000000000" pitchFamily="2" charset="0"/>
                <a:cs typeface="Roboto" panose="02000000000000000000" pitchFamily="2" charset="0"/>
              </a:rPr>
              <a:t>A significant amount of urban mitigation potential is in small and medium sized cities</a:t>
            </a:r>
          </a:p>
        </p:txBody>
      </p:sp>
      <p:sp>
        <p:nvSpPr>
          <p:cNvPr id="6" name="TextBox 5">
            <a:extLst>
              <a:ext uri="{FF2B5EF4-FFF2-40B4-BE49-F238E27FC236}">
                <a16:creationId xmlns:a16="http://schemas.microsoft.com/office/drawing/2014/main" id="{1606D666-27DF-B04E-819A-909FA04FE097}"/>
              </a:ext>
            </a:extLst>
          </p:cNvPr>
          <p:cNvSpPr txBox="1"/>
          <p:nvPr/>
        </p:nvSpPr>
        <p:spPr>
          <a:xfrm>
            <a:off x="211016" y="1458545"/>
            <a:ext cx="3329354" cy="329320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i="0" u="none" strike="noStrike" kern="1200" cap="none" spc="0" normalizeH="0" baseline="0" noProof="0" dirty="0">
                <a:ln>
                  <a:noFill/>
                </a:ln>
                <a:solidFill>
                  <a:schemeClr val="accent6"/>
                </a:solidFill>
                <a:effectLst/>
                <a:uLnTx/>
                <a:uFillTx/>
                <a:latin typeface="Roboto" panose="02000000000000000000" pitchFamily="2" charset="0"/>
                <a:ea typeface="Roboto" panose="02000000000000000000" pitchFamily="2" charset="0"/>
                <a:cs typeface="+mn-cs"/>
              </a:rPr>
              <a:t>More than </a:t>
            </a:r>
            <a:r>
              <a:rPr kumimoji="0" lang="en-GB" sz="1600" b="1" i="0" u="none" strike="noStrike" kern="1200" cap="none" spc="0" normalizeH="0" baseline="0" noProof="0" dirty="0">
                <a:ln>
                  <a:noFill/>
                </a:ln>
                <a:solidFill>
                  <a:schemeClr val="bg2"/>
                </a:solidFill>
                <a:effectLst/>
                <a:uLnTx/>
                <a:uFillTx/>
                <a:latin typeface="Roboto" panose="02000000000000000000" pitchFamily="2" charset="0"/>
                <a:ea typeface="Roboto" panose="02000000000000000000" pitchFamily="2" charset="0"/>
                <a:cs typeface="+mn-cs"/>
              </a:rPr>
              <a:t>50% of Indonesia’s urban abatement potential is in cities with fewer than 1 million people</a:t>
            </a:r>
            <a:r>
              <a:rPr kumimoji="0" lang="en-GB" sz="1600" b="0" i="0" u="none" strike="noStrike" kern="1200" cap="none" spc="0" normalizeH="0" baseline="0" noProof="0" dirty="0">
                <a:ln>
                  <a:noFill/>
                </a:ln>
                <a:solidFill>
                  <a:schemeClr val="bg2"/>
                </a:solidFill>
                <a:effectLst/>
                <a:uLnTx/>
                <a:uFillTx/>
                <a:latin typeface="Roboto" panose="02000000000000000000" pitchFamily="2" charset="0"/>
                <a:ea typeface="Roboto" panose="02000000000000000000" pitchFamily="2" charset="0"/>
                <a:cs typeface="+mn-cs"/>
              </a:rPr>
              <a:t>,</a:t>
            </a:r>
            <a:r>
              <a:rPr kumimoji="0" lang="en-GB"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 compared with 25% in cities of over 5 million residents</a:t>
            </a:r>
            <a:r>
              <a:rPr lang="en-GB" sz="1600" dirty="0">
                <a:solidFill>
                  <a:srgbClr val="3F4444"/>
                </a:solidFill>
                <a:latin typeface="Roboto" panose="02000000000000000000" pitchFamily="2" charset="0"/>
                <a:ea typeface="Roboto" panose="02000000000000000000" pitchFamily="2" charset="0"/>
              </a:rPr>
              <a:t>.</a:t>
            </a:r>
            <a:endParaRPr kumimoji="0" lang="en-GB"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Ensuring that small and medium sized cities have the </a:t>
            </a:r>
            <a:r>
              <a:rPr kumimoji="0" lang="en-GB" sz="1600" b="1" i="0" u="none" strike="noStrike" kern="1200" cap="none" spc="0" normalizeH="0" baseline="0" noProof="0" dirty="0">
                <a:ln>
                  <a:noFill/>
                </a:ln>
                <a:solidFill>
                  <a:schemeClr val="bg2"/>
                </a:solidFill>
                <a:effectLst/>
                <a:uLnTx/>
                <a:uFillTx/>
                <a:latin typeface="Roboto" panose="02000000000000000000" pitchFamily="2" charset="0"/>
                <a:ea typeface="Roboto" panose="02000000000000000000" pitchFamily="2" charset="0"/>
                <a:cs typeface="+mn-cs"/>
              </a:rPr>
              <a:t>knowledge and resources to grow sustainably and build resilience </a:t>
            </a:r>
            <a:r>
              <a:rPr kumimoji="0" lang="en-GB"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will be crucial to promoting broad-based prosperity across India in the coming decades.</a:t>
            </a:r>
          </a:p>
        </p:txBody>
      </p:sp>
      <p:sp>
        <p:nvSpPr>
          <p:cNvPr id="2" name="Rectangle 1">
            <a:extLst>
              <a:ext uri="{FF2B5EF4-FFF2-40B4-BE49-F238E27FC236}">
                <a16:creationId xmlns:a16="http://schemas.microsoft.com/office/drawing/2014/main" id="{74A9F943-094E-DB4B-905C-3D569B7BDC35}"/>
              </a:ext>
            </a:extLst>
          </p:cNvPr>
          <p:cNvSpPr/>
          <p:nvPr/>
        </p:nvSpPr>
        <p:spPr>
          <a:xfrm>
            <a:off x="3657078" y="1535458"/>
            <a:ext cx="5144022" cy="523220"/>
          </a:xfrm>
          <a:prstGeom prst="rect">
            <a:avLst/>
          </a:prstGeom>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Arial" panose="020B0604020202020204"/>
              </a:rPr>
              <a:t>INDIA’S</a:t>
            </a:r>
            <a:r>
              <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rPr>
              <a:t> PROPORTION OF MITIGATION POTENTIAL IN CITIES IN 2050</a:t>
            </a:r>
          </a:p>
        </p:txBody>
      </p:sp>
      <p:sp>
        <p:nvSpPr>
          <p:cNvPr id="8" name="TextBox 7">
            <a:extLst>
              <a:ext uri="{FF2B5EF4-FFF2-40B4-BE49-F238E27FC236}">
                <a16:creationId xmlns:a16="http://schemas.microsoft.com/office/drawing/2014/main" id="{97EF1D5F-C6D2-D946-AA17-D9AA52552860}"/>
              </a:ext>
            </a:extLst>
          </p:cNvPr>
          <p:cNvSpPr txBox="1"/>
          <p:nvPr/>
        </p:nvSpPr>
        <p:spPr>
          <a:xfrm>
            <a:off x="3880543" y="4417626"/>
            <a:ext cx="4328327" cy="20774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50" b="0" i="1" u="none" strike="noStrike" kern="1200" cap="none" spc="0" normalizeH="0" baseline="0" noProof="0">
                <a:ln>
                  <a:noFill/>
                </a:ln>
                <a:solidFill>
                  <a:srgbClr val="171C8F"/>
                </a:solidFill>
                <a:effectLst/>
                <a:uLnTx/>
                <a:uFillTx/>
                <a:latin typeface="GoodPro" panose="020B0504020101020102" charset="0"/>
                <a:ea typeface="+mn-ea"/>
                <a:cs typeface="+mn-cs"/>
              </a:rPr>
              <a:t>Source: Stockholm Environmental Institute  for the Coalition for Urban Transitions, 2021</a:t>
            </a:r>
          </a:p>
        </p:txBody>
      </p:sp>
      <p:pic>
        <p:nvPicPr>
          <p:cNvPr id="9" name="Picture 2" descr="A picture containing shape&#10;&#10;Description automatically generated">
            <a:extLst>
              <a:ext uri="{FF2B5EF4-FFF2-40B4-BE49-F238E27FC236}">
                <a16:creationId xmlns:a16="http://schemas.microsoft.com/office/drawing/2014/main" id="{A75488C5-12AC-4384-9F7C-20F3EF80B9AF}"/>
              </a:ext>
            </a:extLst>
          </p:cNvPr>
          <p:cNvPicPr>
            <a:picLocks noChangeAspect="1"/>
          </p:cNvPicPr>
          <p:nvPr/>
        </p:nvPicPr>
        <p:blipFill rotWithShape="1">
          <a:blip r:embed="rId3"/>
          <a:srcRect l="74993" b="54778"/>
          <a:stretch/>
        </p:blipFill>
        <p:spPr>
          <a:xfrm>
            <a:off x="6383528" y="2037511"/>
            <a:ext cx="2271834" cy="1749034"/>
          </a:xfrm>
          <a:prstGeom prst="rect">
            <a:avLst/>
          </a:prstGeom>
        </p:spPr>
      </p:pic>
      <p:pic>
        <p:nvPicPr>
          <p:cNvPr id="7" name="Picture 6" descr="A blue rectangle with a green rectangle&#10;&#10;Description automatically generated with low confidence">
            <a:extLst>
              <a:ext uri="{FF2B5EF4-FFF2-40B4-BE49-F238E27FC236}">
                <a16:creationId xmlns:a16="http://schemas.microsoft.com/office/drawing/2014/main" id="{308755AA-3E36-B14A-8C08-C0D21D429FC9}"/>
              </a:ext>
            </a:extLst>
          </p:cNvPr>
          <p:cNvPicPr>
            <a:picLocks noChangeAspect="1"/>
          </p:cNvPicPr>
          <p:nvPr/>
        </p:nvPicPr>
        <p:blipFill rotWithShape="1">
          <a:blip r:embed="rId4"/>
          <a:srcRect l="9995" r="12595"/>
          <a:stretch/>
        </p:blipFill>
        <p:spPr>
          <a:xfrm>
            <a:off x="4421529" y="2123025"/>
            <a:ext cx="1961999" cy="2099593"/>
          </a:xfrm>
          <a:prstGeom prst="rect">
            <a:avLst/>
          </a:prstGeom>
        </p:spPr>
      </p:pic>
      <p:sp>
        <p:nvSpPr>
          <p:cNvPr id="11" name="TextBox 10">
            <a:extLst>
              <a:ext uri="{FF2B5EF4-FFF2-40B4-BE49-F238E27FC236}">
                <a16:creationId xmlns:a16="http://schemas.microsoft.com/office/drawing/2014/main" id="{6562F6C6-2B7E-1B4D-A49A-15181451CCCF}"/>
              </a:ext>
            </a:extLst>
          </p:cNvPr>
          <p:cNvSpPr txBox="1"/>
          <p:nvPr/>
        </p:nvSpPr>
        <p:spPr>
          <a:xfrm>
            <a:off x="5062245" y="2988250"/>
            <a:ext cx="673582" cy="307777"/>
          </a:xfrm>
          <a:prstGeom prst="rect">
            <a:avLst/>
          </a:prstGeom>
          <a:solidFill>
            <a:schemeClr val="bg1">
              <a:alpha val="90000"/>
            </a:schemeClr>
          </a:solidFill>
        </p:spPr>
        <p:txBody>
          <a:bodyPr wrap="none" rtlCol="0">
            <a:spAutoFit/>
          </a:bodyPr>
          <a:lstStyle/>
          <a:p>
            <a:pPr algn="ctr"/>
            <a:r>
              <a:rPr lang="en-US" sz="1400" b="1" dirty="0">
                <a:solidFill>
                  <a:schemeClr val="tx2"/>
                </a:solidFill>
              </a:rPr>
              <a:t>INDIA</a:t>
            </a:r>
          </a:p>
        </p:txBody>
      </p:sp>
    </p:spTree>
    <p:extLst>
      <p:ext uri="{BB962C8B-B14F-4D97-AF65-F5344CB8AC3E}">
        <p14:creationId xmlns:p14="http://schemas.microsoft.com/office/powerpoint/2010/main" val="1422837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7760E-35FA-2945-9B05-99E7A900D83B}"/>
              </a:ext>
            </a:extLst>
          </p:cNvPr>
          <p:cNvSpPr>
            <a:spLocks noGrp="1"/>
          </p:cNvSpPr>
          <p:nvPr>
            <p:ph type="title"/>
          </p:nvPr>
        </p:nvSpPr>
        <p:spPr>
          <a:xfrm>
            <a:off x="207158" y="224730"/>
            <a:ext cx="8589713" cy="764772"/>
          </a:xfrm>
        </p:spPr>
        <p:txBody>
          <a:bodyPr>
            <a:noAutofit/>
          </a:bodyPr>
          <a:lstStyle/>
          <a:p>
            <a:r>
              <a:rPr lang="en-US" sz="2800"/>
              <a:t>Investing in </a:t>
            </a:r>
            <a:r>
              <a:rPr lang="en-US" sz="2800" err="1"/>
              <a:t>decarbonising</a:t>
            </a:r>
            <a:r>
              <a:rPr lang="en-US" sz="2800"/>
              <a:t> Indonesia’s cities could yield substantial economic benefits</a:t>
            </a:r>
          </a:p>
        </p:txBody>
      </p:sp>
      <p:sp>
        <p:nvSpPr>
          <p:cNvPr id="4" name="Slide Number Placeholder 3">
            <a:extLst>
              <a:ext uri="{FF2B5EF4-FFF2-40B4-BE49-F238E27FC236}">
                <a16:creationId xmlns:a16="http://schemas.microsoft.com/office/drawing/2014/main" id="{AD66D145-2929-6E4E-BCDF-768FC0639415}"/>
              </a:ext>
            </a:extLst>
          </p:cNvPr>
          <p:cNvSpPr>
            <a:spLocks noGrp="1"/>
          </p:cNvSpPr>
          <p:nvPr>
            <p:ph type="sldNum" sz="quarter" idx="11"/>
          </p:nvPr>
        </p:nvSpPr>
        <p:spPr/>
        <p:txBody>
          <a:bodyPr/>
          <a:lstStyle/>
          <a:p>
            <a:fld id="{C19DCF79-8D0F-6F4D-A6DF-4BF78324B6C7}" type="slidenum">
              <a:rPr lang="en-US" smtClean="0"/>
              <a:pPr/>
              <a:t>8</a:t>
            </a:fld>
            <a:endParaRPr lang="en-US"/>
          </a:p>
        </p:txBody>
      </p:sp>
      <p:sp>
        <p:nvSpPr>
          <p:cNvPr id="10" name="TextBox 9">
            <a:extLst>
              <a:ext uri="{FF2B5EF4-FFF2-40B4-BE49-F238E27FC236}">
                <a16:creationId xmlns:a16="http://schemas.microsoft.com/office/drawing/2014/main" id="{739107AA-5BBF-6D45-9B35-96E9B4786E1A}"/>
              </a:ext>
            </a:extLst>
          </p:cNvPr>
          <p:cNvSpPr txBox="1"/>
          <p:nvPr/>
        </p:nvSpPr>
        <p:spPr>
          <a:xfrm>
            <a:off x="380783" y="4280293"/>
            <a:ext cx="4328327" cy="207749"/>
          </a:xfrm>
          <a:prstGeom prst="rect">
            <a:avLst/>
          </a:prstGeom>
          <a:noFill/>
        </p:spPr>
        <p:txBody>
          <a:bodyPr wrap="square" rtlCol="0">
            <a:spAutoFit/>
          </a:bodyPr>
          <a:lstStyle/>
          <a:p>
            <a:r>
              <a:rPr lang="en-US" sz="750" i="1">
                <a:solidFill>
                  <a:schemeClr val="tx2"/>
                </a:solidFill>
                <a:latin typeface="GoodPro" panose="020B0504020101020102" charset="0"/>
              </a:rPr>
              <a:t> Source: Modelling by the Stockholm Environment Institute for the Coalition</a:t>
            </a:r>
          </a:p>
        </p:txBody>
      </p:sp>
      <p:sp>
        <p:nvSpPr>
          <p:cNvPr id="6" name="Rectangle 5">
            <a:extLst>
              <a:ext uri="{FF2B5EF4-FFF2-40B4-BE49-F238E27FC236}">
                <a16:creationId xmlns:a16="http://schemas.microsoft.com/office/drawing/2014/main" id="{DE9FC10D-9404-724C-8910-D2F477B20D64}"/>
              </a:ext>
            </a:extLst>
          </p:cNvPr>
          <p:cNvSpPr/>
          <p:nvPr/>
        </p:nvSpPr>
        <p:spPr>
          <a:xfrm>
            <a:off x="5253719" y="1086397"/>
            <a:ext cx="3543152" cy="3200876"/>
          </a:xfrm>
          <a:prstGeom prst="rect">
            <a:avLst/>
          </a:prstGeom>
        </p:spPr>
        <p:txBody>
          <a:bodyPr wrap="square">
            <a:spAutoFit/>
          </a:bodyPr>
          <a:lstStyle/>
          <a:p>
            <a:pPr>
              <a:spcAft>
                <a:spcPts val="600"/>
              </a:spcAft>
            </a:pPr>
            <a:r>
              <a:rPr lang="en-US" sz="1700" b="1" dirty="0">
                <a:solidFill>
                  <a:schemeClr val="tx2"/>
                </a:solidFill>
                <a:latin typeface="Roboto" panose="02000000000000000000" pitchFamily="2" charset="0"/>
                <a:ea typeface="Roboto" panose="02000000000000000000" pitchFamily="2" charset="0"/>
              </a:rPr>
              <a:t>Fully implemented the modelled low-carbon measures would: </a:t>
            </a:r>
          </a:p>
          <a:p>
            <a:pPr marL="257168" indent="-257168">
              <a:spcAft>
                <a:spcPts val="600"/>
              </a:spcAft>
              <a:buFont typeface="Arial" panose="020B0604020202020204" pitchFamily="34" charset="0"/>
              <a:buChar char="•"/>
            </a:pPr>
            <a:r>
              <a:rPr lang="en-US" sz="1700" dirty="0">
                <a:solidFill>
                  <a:schemeClr val="tx2"/>
                </a:solidFill>
                <a:latin typeface="Roboto" panose="02000000000000000000" pitchFamily="2" charset="0"/>
                <a:ea typeface="Roboto" panose="02000000000000000000" pitchFamily="2" charset="0"/>
              </a:rPr>
              <a:t>Require incremental investments of US$3.6 trillion</a:t>
            </a:r>
          </a:p>
          <a:p>
            <a:pPr marL="257168" indent="-257168">
              <a:spcAft>
                <a:spcPts val="600"/>
              </a:spcAft>
              <a:buFont typeface="Arial" panose="020B0604020202020204" pitchFamily="34" charset="0"/>
              <a:buChar char="•"/>
            </a:pPr>
            <a:r>
              <a:rPr lang="en-US" sz="1700" dirty="0">
                <a:solidFill>
                  <a:schemeClr val="tx2"/>
                </a:solidFill>
                <a:latin typeface="Roboto" panose="02000000000000000000" pitchFamily="2" charset="0"/>
                <a:ea typeface="Roboto" panose="02000000000000000000" pitchFamily="2" charset="0"/>
              </a:rPr>
              <a:t>Yield </a:t>
            </a:r>
            <a:r>
              <a:rPr lang="en-US" sz="1700" dirty="0">
                <a:solidFill>
                  <a:schemeClr val="bg2"/>
                </a:solidFill>
                <a:latin typeface="Roboto" panose="02000000000000000000" pitchFamily="2" charset="0"/>
                <a:ea typeface="Roboto" panose="02000000000000000000" pitchFamily="2" charset="0"/>
              </a:rPr>
              <a:t>returns with a net present value of at least US$1.6 trillion by 2050, based on cost savings alone</a:t>
            </a:r>
            <a:endParaRPr lang="en-US" sz="1700" dirty="0">
              <a:solidFill>
                <a:schemeClr val="tx2"/>
              </a:solidFill>
              <a:latin typeface="Roboto" panose="02000000000000000000" pitchFamily="2" charset="0"/>
              <a:ea typeface="Roboto" panose="02000000000000000000" pitchFamily="2" charset="0"/>
            </a:endParaRPr>
          </a:p>
          <a:p>
            <a:pPr marL="257168" indent="-257168">
              <a:spcAft>
                <a:spcPts val="600"/>
              </a:spcAft>
              <a:buFont typeface="Arial" panose="020B0604020202020204" pitchFamily="34" charset="0"/>
              <a:buChar char="•"/>
            </a:pPr>
            <a:r>
              <a:rPr lang="en-US" sz="1700" dirty="0">
                <a:solidFill>
                  <a:schemeClr val="tx2"/>
                </a:solidFill>
                <a:latin typeface="Roboto" panose="02000000000000000000" pitchFamily="2" charset="0"/>
                <a:ea typeface="Roboto" panose="02000000000000000000" pitchFamily="2" charset="0"/>
              </a:rPr>
              <a:t>Support </a:t>
            </a:r>
            <a:r>
              <a:rPr lang="en-US" sz="1700" dirty="0">
                <a:solidFill>
                  <a:schemeClr val="bg2"/>
                </a:solidFill>
                <a:latin typeface="Roboto" panose="02000000000000000000" pitchFamily="2" charset="0"/>
                <a:ea typeface="Roboto" panose="02000000000000000000" pitchFamily="2" charset="0"/>
              </a:rPr>
              <a:t>8.2 million new jobs in 2030</a:t>
            </a:r>
            <a:r>
              <a:rPr lang="en-US" sz="1700" dirty="0">
                <a:solidFill>
                  <a:schemeClr val="tx2"/>
                </a:solidFill>
                <a:latin typeface="Roboto" panose="02000000000000000000" pitchFamily="2" charset="0"/>
                <a:ea typeface="Roboto" panose="02000000000000000000" pitchFamily="2" charset="0"/>
              </a:rPr>
              <a:t>, mostly in energy efficiency in the buildings sector </a:t>
            </a:r>
          </a:p>
        </p:txBody>
      </p:sp>
      <p:pic>
        <p:nvPicPr>
          <p:cNvPr id="5" name="Picture 4" descr="Chart&#10;&#10;Description automatically generated">
            <a:extLst>
              <a:ext uri="{FF2B5EF4-FFF2-40B4-BE49-F238E27FC236}">
                <a16:creationId xmlns:a16="http://schemas.microsoft.com/office/drawing/2014/main" id="{91516A90-C71A-9440-83DE-78C02365FE31}"/>
              </a:ext>
            </a:extLst>
          </p:cNvPr>
          <p:cNvPicPr>
            <a:picLocks noChangeAspect="1"/>
          </p:cNvPicPr>
          <p:nvPr/>
        </p:nvPicPr>
        <p:blipFill>
          <a:blip r:embed="rId3"/>
          <a:stretch>
            <a:fillRect/>
          </a:stretch>
        </p:blipFill>
        <p:spPr>
          <a:xfrm>
            <a:off x="347129" y="1332618"/>
            <a:ext cx="4805874" cy="2708434"/>
          </a:xfrm>
          <a:prstGeom prst="rect">
            <a:avLst/>
          </a:prstGeom>
        </p:spPr>
      </p:pic>
    </p:spTree>
    <p:extLst>
      <p:ext uri="{BB962C8B-B14F-4D97-AF65-F5344CB8AC3E}">
        <p14:creationId xmlns:p14="http://schemas.microsoft.com/office/powerpoint/2010/main" val="457407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2" descr="A picture containing text, businesscard&#10;&#10;Description automatically generated">
            <a:extLst>
              <a:ext uri="{FF2B5EF4-FFF2-40B4-BE49-F238E27FC236}">
                <a16:creationId xmlns:a16="http://schemas.microsoft.com/office/drawing/2014/main" id="{3505DE17-B60A-F742-92D2-8EE5B068286E}"/>
              </a:ext>
            </a:extLst>
          </p:cNvPr>
          <p:cNvPicPr>
            <a:picLocks noChangeAspect="1"/>
          </p:cNvPicPr>
          <p:nvPr/>
        </p:nvPicPr>
        <p:blipFill>
          <a:blip r:embed="rId3"/>
          <a:srcRect t="19495" b="19495"/>
          <a:stretch>
            <a:fillRect/>
          </a:stretch>
        </p:blipFill>
        <p:spPr>
          <a:xfrm>
            <a:off x="0" y="2571750"/>
            <a:ext cx="0" cy="0"/>
          </a:xfrm>
          <a:prstGeom prst="rect">
            <a:avLst/>
          </a:prstGeom>
        </p:spPr>
      </p:pic>
      <p:sp>
        <p:nvSpPr>
          <p:cNvPr id="18" name="Title 7">
            <a:extLst>
              <a:ext uri="{FF2B5EF4-FFF2-40B4-BE49-F238E27FC236}">
                <a16:creationId xmlns:a16="http://schemas.microsoft.com/office/drawing/2014/main" id="{D6833A71-BED4-7F40-8572-C1CF939E357D}"/>
              </a:ext>
            </a:extLst>
          </p:cNvPr>
          <p:cNvSpPr>
            <a:spLocks noGrp="1"/>
          </p:cNvSpPr>
          <p:nvPr>
            <p:ph type="title"/>
          </p:nvPr>
        </p:nvSpPr>
        <p:spPr>
          <a:xfrm>
            <a:off x="305203" y="1201164"/>
            <a:ext cx="2589626" cy="1805651"/>
          </a:xfrm>
        </p:spPr>
        <p:txBody>
          <a:bodyPr>
            <a:noAutofit/>
          </a:bodyPr>
          <a:lstStyle/>
          <a:p>
            <a:r>
              <a:rPr lang="en-US" sz="2000" dirty="0">
                <a:solidFill>
                  <a:schemeClr val="tx2"/>
                </a:solidFill>
                <a:latin typeface="Roboto" panose="02000000000000000000" pitchFamily="2" charset="0"/>
                <a:ea typeface="Roboto" panose="02000000000000000000" pitchFamily="2" charset="0"/>
              </a:rPr>
              <a:t>Local governments cannot drive the zero-carbon urban transition alone</a:t>
            </a:r>
            <a:br>
              <a:rPr lang="en-US" sz="2000" dirty="0">
                <a:solidFill>
                  <a:schemeClr val="accent1"/>
                </a:solidFill>
                <a:latin typeface="GoodPro" panose="020B0504020101020102" charset="0"/>
              </a:rPr>
            </a:br>
            <a:endParaRPr lang="en-US" sz="2000" b="0" dirty="0">
              <a:solidFill>
                <a:schemeClr val="bg2"/>
              </a:solidFill>
            </a:endParaRPr>
          </a:p>
        </p:txBody>
      </p:sp>
      <p:pic>
        <p:nvPicPr>
          <p:cNvPr id="19" name="Picture 18" descr="A group of colorful rectangles&#10;&#10;Description automatically generated with low confidence">
            <a:extLst>
              <a:ext uri="{FF2B5EF4-FFF2-40B4-BE49-F238E27FC236}">
                <a16:creationId xmlns:a16="http://schemas.microsoft.com/office/drawing/2014/main" id="{26E2C475-3384-AA48-949B-D743793716D3}"/>
              </a:ext>
            </a:extLst>
          </p:cNvPr>
          <p:cNvPicPr>
            <a:picLocks noChangeAspect="1"/>
          </p:cNvPicPr>
          <p:nvPr/>
        </p:nvPicPr>
        <p:blipFill>
          <a:blip r:embed="rId4"/>
          <a:stretch>
            <a:fillRect/>
          </a:stretch>
        </p:blipFill>
        <p:spPr>
          <a:xfrm>
            <a:off x="3300440" y="656515"/>
            <a:ext cx="4814860" cy="2894947"/>
          </a:xfrm>
          <a:prstGeom prst="rect">
            <a:avLst/>
          </a:prstGeom>
        </p:spPr>
      </p:pic>
      <p:sp>
        <p:nvSpPr>
          <p:cNvPr id="20" name="Title 7">
            <a:extLst>
              <a:ext uri="{FF2B5EF4-FFF2-40B4-BE49-F238E27FC236}">
                <a16:creationId xmlns:a16="http://schemas.microsoft.com/office/drawing/2014/main" id="{0EEE8E8E-B311-A546-95CD-112249D904B5}"/>
              </a:ext>
            </a:extLst>
          </p:cNvPr>
          <p:cNvSpPr txBox="1">
            <a:spLocks/>
          </p:cNvSpPr>
          <p:nvPr/>
        </p:nvSpPr>
        <p:spPr>
          <a:xfrm>
            <a:off x="305203" y="3750312"/>
            <a:ext cx="8180198" cy="1073985"/>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3500" b="1" i="0" kern="1200">
                <a:solidFill>
                  <a:schemeClr val="bg1"/>
                </a:solidFill>
                <a:latin typeface="Roboto Condensed" panose="02000000000000000000" pitchFamily="2" charset="0"/>
                <a:ea typeface="Roboto Condensed" panose="02000000000000000000" pitchFamily="2" charset="0"/>
                <a:cs typeface="+mj-cs"/>
              </a:defRPr>
            </a:lvl1pPr>
          </a:lstStyle>
          <a:p>
            <a:r>
              <a:rPr lang="en-GB" sz="2000" b="0" dirty="0">
                <a:solidFill>
                  <a:schemeClr val="accent6"/>
                </a:solidFill>
                <a:latin typeface="Roboto" panose="02000000000000000000" pitchFamily="2" charset="0"/>
                <a:ea typeface="Roboto" panose="02000000000000000000" pitchFamily="2" charset="0"/>
              </a:rPr>
              <a:t>National or other higher-tier governments have primary authority over the measures required to achieve two-thirds of global urban abatement potential, including decarbonisation of electricity. In India, for example, the share is significantly higher. </a:t>
            </a:r>
            <a:endParaRPr lang="en-US" sz="2000" b="0" dirty="0">
              <a:solidFill>
                <a:schemeClr val="accent6"/>
              </a:solidFill>
              <a:latin typeface="Roboto" panose="02000000000000000000" pitchFamily="2" charset="0"/>
              <a:ea typeface="Roboto" panose="02000000000000000000" pitchFamily="2" charset="0"/>
            </a:endParaRPr>
          </a:p>
        </p:txBody>
      </p:sp>
      <p:sp>
        <p:nvSpPr>
          <p:cNvPr id="21" name="Title 1">
            <a:extLst>
              <a:ext uri="{FF2B5EF4-FFF2-40B4-BE49-F238E27FC236}">
                <a16:creationId xmlns:a16="http://schemas.microsoft.com/office/drawing/2014/main" id="{B769D5C2-1C46-FF4A-B924-B0B81AB3EE7B}"/>
              </a:ext>
            </a:extLst>
          </p:cNvPr>
          <p:cNvSpPr txBox="1">
            <a:spLocks/>
          </p:cNvSpPr>
          <p:nvPr/>
        </p:nvSpPr>
        <p:spPr>
          <a:xfrm>
            <a:off x="289478" y="206992"/>
            <a:ext cx="8565043" cy="994172"/>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a:lstStyle>
          <a:p>
            <a:r>
              <a:rPr lang="en-US" sz="3000" dirty="0"/>
              <a:t>National leadership to seize the urban opportunity will be critical</a:t>
            </a:r>
          </a:p>
        </p:txBody>
      </p:sp>
    </p:spTree>
    <p:extLst>
      <p:ext uri="{BB962C8B-B14F-4D97-AF65-F5344CB8AC3E}">
        <p14:creationId xmlns:p14="http://schemas.microsoft.com/office/powerpoint/2010/main" val="3545950718"/>
      </p:ext>
    </p:extLst>
  </p:cSld>
  <p:clrMapOvr>
    <a:masterClrMapping/>
  </p:clrMapOvr>
</p:sld>
</file>

<file path=ppt/theme/theme1.xml><?xml version="1.0" encoding="utf-8"?>
<a:theme xmlns:a="http://schemas.openxmlformats.org/drawingml/2006/main" name="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O_PPT_template" id="{2BBB23BF-4C5C-E540-910E-E158B78DD81F}" vid="{35C31C85-C557-C54E-A9CD-39234E149DAB}"/>
    </a:ext>
  </a:extLst>
</a:theme>
</file>

<file path=ppt/theme/theme2.xml><?xml version="1.0" encoding="utf-8"?>
<a:theme xmlns:a="http://schemas.openxmlformats.org/drawingml/2006/main" name="1_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O_PPT_template" id="{2BBB23BF-4C5C-E540-910E-E158B78DD81F}" vid="{35C31C85-C557-C54E-A9CD-39234E149DA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52F4445A8530F4186050C90BC7D9697" ma:contentTypeVersion="23" ma:contentTypeDescription="Create a new document." ma:contentTypeScope="" ma:versionID="cef719bf634d8495842026bb89f8b0c8">
  <xsd:schema xmlns:xsd="http://www.w3.org/2001/XMLSchema" xmlns:xs="http://www.w3.org/2001/XMLSchema" xmlns:p="http://schemas.microsoft.com/office/2006/metadata/properties" xmlns:ns1="http://schemas.microsoft.com/sharepoint/v3" xmlns:ns2="54dc29e5-a604-4bb4-acc0-3bc6745e3d60" xmlns:ns3="9d07b42b-afa3-444f-a418-2b77411a8b7d" targetNamespace="http://schemas.microsoft.com/office/2006/metadata/properties" ma:root="true" ma:fieldsID="c26d5cfa236844e243985c6339e1f7c0" ns1:_="" ns2:_="" ns3:_="">
    <xsd:import namespace="http://schemas.microsoft.com/sharepoint/v3"/>
    <xsd:import namespace="54dc29e5-a604-4bb4-acc0-3bc6745e3d60"/>
    <xsd:import namespace="9d07b42b-afa3-444f-a418-2b77411a8b7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1:_ip_UnifiedCompliancePolicyProperties" minOccurs="0"/>
                <xsd:element ref="ns1:_ip_UnifiedCompliancePolicyUIAc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dc29e5-a604-4bb4-acc0-3bc6745e3d6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07b42b-afa3-444f-a418-2b77411a8b7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098B2E68-AA21-421D-9E6F-7FD9F98B349F}">
  <ds:schemaRefs>
    <ds:schemaRef ds:uri="http://schemas.microsoft.com/sharepoint/v3/contenttype/forms"/>
  </ds:schemaRefs>
</ds:datastoreItem>
</file>

<file path=customXml/itemProps2.xml><?xml version="1.0" encoding="utf-8"?>
<ds:datastoreItem xmlns:ds="http://schemas.openxmlformats.org/officeDocument/2006/customXml" ds:itemID="{792C3D09-1689-4F16-8888-1B7232A781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4dc29e5-a604-4bb4-acc0-3bc6745e3d60"/>
    <ds:schemaRef ds:uri="9d07b42b-afa3-444f-a418-2b77411a8b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B9E03BF-9889-4365-9499-47E5D863F555}">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CUT Theme slide (white bg + line)</Template>
  <TotalTime>127</TotalTime>
  <Words>802</Words>
  <Application>Microsoft Macintosh PowerPoint</Application>
  <PresentationFormat>On-screen Show (16:9)</PresentationFormat>
  <Paragraphs>80</Paragraphs>
  <Slides>11</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Roboto Condensed</vt:lpstr>
      <vt:lpstr>Arial</vt:lpstr>
      <vt:lpstr>Roboto</vt:lpstr>
      <vt:lpstr>GoodPro</vt:lpstr>
      <vt:lpstr>Calibri</vt:lpstr>
      <vt:lpstr>CUT Theme slide (white bg)</vt:lpstr>
      <vt:lpstr>1_CUT Theme slide (white bg)</vt:lpstr>
      <vt:lpstr>PowerPoint Presentation</vt:lpstr>
      <vt:lpstr>PowerPoint Presentation</vt:lpstr>
      <vt:lpstr>PowerPoint Presentation</vt:lpstr>
      <vt:lpstr>Cities will be critical to solving triple challenge of recovery, development, and climate change </vt:lpstr>
      <vt:lpstr>PowerPoint Presentation</vt:lpstr>
      <vt:lpstr>India’s Cities are Already Facing Challenges</vt:lpstr>
      <vt:lpstr>PowerPoint Presentation</vt:lpstr>
      <vt:lpstr>Investing in decarbonising Indonesia’s cities could yield substantial economic benefits</vt:lpstr>
      <vt:lpstr>Local governments cannot drive the zero-carbon urban transition alone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Sophia Vitello</dc:creator>
  <cp:lastModifiedBy>Sophia Vitello</cp:lastModifiedBy>
  <cp:revision>42</cp:revision>
  <dcterms:created xsi:type="dcterms:W3CDTF">2021-08-10T13:51:50Z</dcterms:created>
  <dcterms:modified xsi:type="dcterms:W3CDTF">2021-12-22T18:53:07Z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0x010100B52F4445A8530F4186050C90BC7D9697</vt:lpwstr>
  </property>
</Properties>
</file>