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8" r:id="rId4"/>
    <p:sldMasterId id="2147483704" r:id="rId5"/>
  </p:sldMasterIdLst>
  <p:notesMasterIdLst>
    <p:notesMasterId r:id="rId18"/>
  </p:notesMasterIdLst>
  <p:handoutMasterIdLst>
    <p:handoutMasterId r:id="rId19"/>
  </p:handoutMasterIdLst>
  <p:sldIdLst>
    <p:sldId id="303" r:id="rId6"/>
    <p:sldId id="837" r:id="rId7"/>
    <p:sldId id="870" r:id="rId8"/>
    <p:sldId id="840" r:id="rId9"/>
    <p:sldId id="789" r:id="rId10"/>
    <p:sldId id="812" r:id="rId11"/>
    <p:sldId id="798" r:id="rId12"/>
    <p:sldId id="762" r:id="rId13"/>
    <p:sldId id="871" r:id="rId14"/>
    <p:sldId id="832" r:id="rId15"/>
    <p:sldId id="821" r:id="rId16"/>
    <p:sldId id="874" r:id="rId17"/>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GoodPro" panose="020B0504020101020102"/>
      <p:regular r:id="rId24"/>
    </p:embeddedFont>
    <p:embeddedFont>
      <p:font typeface="Roboto" panose="02000000000000000000" pitchFamily="2" charset="0"/>
      <p:regular r:id="rId25"/>
      <p:bold r:id="rId26"/>
      <p:italic r:id="rId27"/>
      <p:boldItalic r:id="rId28"/>
    </p:embeddedFont>
    <p:embeddedFont>
      <p:font typeface="Roboto Condensed" panose="02000000000000000000" pitchFamily="2" charset="0"/>
      <p:regular r:id="rId29"/>
      <p:bold r:id="rId30"/>
      <p:italic r:id="rId31"/>
      <p:boldItalic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a Vitello" initials="SV" lastIdx="11" clrIdx="0">
    <p:extLst>
      <p:ext uri="{19B8F6BF-5375-455C-9EA6-DF929625EA0E}">
        <p15:presenceInfo xmlns:p15="http://schemas.microsoft.com/office/powerpoint/2012/main" userId="S::sbv25@georgetown.edu::bd2ccbfa-2622-4a5f-9b26-81ac747a9812" providerId="AD"/>
      </p:ext>
    </p:extLst>
  </p:cmAuthor>
  <p:cmAuthor id="2" name="Alfredo Daniel Redondo" initials="ADR" lastIdx="7" clrIdx="1">
    <p:extLst>
      <p:ext uri="{19B8F6BF-5375-455C-9EA6-DF929625EA0E}">
        <p15:presenceInfo xmlns:p15="http://schemas.microsoft.com/office/powerpoint/2012/main" userId="0941f49a069e53d8" providerId="Windows Live"/>
      </p:ext>
    </p:extLst>
  </p:cmAuthor>
  <p:cmAuthor id="3" name="Alfredo Redondo" initials="AR" lastIdx="2" clrIdx="2">
    <p:extLst>
      <p:ext uri="{19B8F6BF-5375-455C-9EA6-DF929625EA0E}">
        <p15:presenceInfo xmlns:p15="http://schemas.microsoft.com/office/powerpoint/2012/main" userId="S::alfredo.redondo@urbantransitions.global::162463f5-2b1c-4418-b213-6a97d379dd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F4444"/>
    <a:srgbClr val="2020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44DDCD-1BCE-BD40-AF91-E91F68145E4C}" v="2" dt="2021-11-10T15:40:01.3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42"/>
    <p:restoredTop sz="94683"/>
  </p:normalViewPr>
  <p:slideViewPr>
    <p:cSldViewPr snapToGrid="0">
      <p:cViewPr varScale="1">
        <p:scale>
          <a:sx n="115" d="100"/>
          <a:sy n="115" d="100"/>
        </p:scale>
        <p:origin x="736" y="1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7.fntdata"/><Relationship Id="rId39" Type="http://schemas.microsoft.com/office/2015/10/relationships/revisionInfo" Target="revisionInfo.xml"/><Relationship Id="rId21" Type="http://schemas.openxmlformats.org/officeDocument/2006/relationships/font" Target="fonts/font2.fntdata"/><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handoutMaster" Target="handoutMasters/handoutMaster1.xml"/><Relationship Id="rId31"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Vitello" userId="ae07e122-5fd4-4490-a4c2-d5ae1d1b5ac3" providerId="ADAL" clId="{4A44DDCD-1BCE-BD40-AF91-E91F68145E4C}"/>
    <pc:docChg chg="custSel addSld delSld modSld">
      <pc:chgData name="Sophia Vitello" userId="ae07e122-5fd4-4490-a4c2-d5ae1d1b5ac3" providerId="ADAL" clId="{4A44DDCD-1BCE-BD40-AF91-E91F68145E4C}" dt="2021-11-10T15:40:15.483" v="250" actId="20577"/>
      <pc:docMkLst>
        <pc:docMk/>
      </pc:docMkLst>
      <pc:sldChg chg="addSp modSp mod">
        <pc:chgData name="Sophia Vitello" userId="ae07e122-5fd4-4490-a4c2-d5ae1d1b5ac3" providerId="ADAL" clId="{4A44DDCD-1BCE-BD40-AF91-E91F68145E4C}" dt="2021-11-10T15:28:12.920" v="139" actId="1076"/>
        <pc:sldMkLst>
          <pc:docMk/>
          <pc:sldMk cId="457407078" sldId="762"/>
        </pc:sldMkLst>
        <pc:spChg chg="mod">
          <ac:chgData name="Sophia Vitello" userId="ae07e122-5fd4-4490-a4c2-d5ae1d1b5ac3" providerId="ADAL" clId="{4A44DDCD-1BCE-BD40-AF91-E91F68145E4C}" dt="2021-11-10T15:28:12.920" v="139" actId="1076"/>
          <ac:spMkLst>
            <pc:docMk/>
            <pc:sldMk cId="457407078" sldId="762"/>
            <ac:spMk id="6" creationId="{DE9FC10D-9404-724C-8910-D2F477B20D64}"/>
          </ac:spMkLst>
        </pc:spChg>
        <pc:spChg chg="add mod">
          <ac:chgData name="Sophia Vitello" userId="ae07e122-5fd4-4490-a4c2-d5ae1d1b5ac3" providerId="ADAL" clId="{4A44DDCD-1BCE-BD40-AF91-E91F68145E4C}" dt="2021-11-10T15:27:40.234" v="136" actId="1076"/>
          <ac:spMkLst>
            <pc:docMk/>
            <pc:sldMk cId="457407078" sldId="762"/>
            <ac:spMk id="7" creationId="{CCE2DC50-9CC1-CC42-BBFE-657B77EE20D6}"/>
          </ac:spMkLst>
        </pc:spChg>
        <pc:spChg chg="mod">
          <ac:chgData name="Sophia Vitello" userId="ae07e122-5fd4-4490-a4c2-d5ae1d1b5ac3" providerId="ADAL" clId="{4A44DDCD-1BCE-BD40-AF91-E91F68145E4C}" dt="2021-11-10T15:27:56.305" v="138" actId="1076"/>
          <ac:spMkLst>
            <pc:docMk/>
            <pc:sldMk cId="457407078" sldId="762"/>
            <ac:spMk id="10" creationId="{739107AA-5BBF-6D45-9B35-96E9B4786E1A}"/>
          </ac:spMkLst>
        </pc:spChg>
      </pc:sldChg>
      <pc:sldChg chg="delCm">
        <pc:chgData name="Sophia Vitello" userId="ae07e122-5fd4-4490-a4c2-d5ae1d1b5ac3" providerId="ADAL" clId="{4A44DDCD-1BCE-BD40-AF91-E91F68145E4C}" dt="2021-11-10T15:16:21.979" v="102" actId="1592"/>
        <pc:sldMkLst>
          <pc:docMk/>
          <pc:sldMk cId="510261082" sldId="789"/>
        </pc:sldMkLst>
      </pc:sldChg>
      <pc:sldChg chg="modSp mod">
        <pc:chgData name="Sophia Vitello" userId="ae07e122-5fd4-4490-a4c2-d5ae1d1b5ac3" providerId="ADAL" clId="{4A44DDCD-1BCE-BD40-AF91-E91F68145E4C}" dt="2021-11-10T15:24:11.386" v="122" actId="207"/>
        <pc:sldMkLst>
          <pc:docMk/>
          <pc:sldMk cId="1422837003" sldId="798"/>
        </pc:sldMkLst>
        <pc:spChg chg="mod">
          <ac:chgData name="Sophia Vitello" userId="ae07e122-5fd4-4490-a4c2-d5ae1d1b5ac3" providerId="ADAL" clId="{4A44DDCD-1BCE-BD40-AF91-E91F68145E4C}" dt="2021-11-10T15:21:23.889" v="114" actId="113"/>
          <ac:spMkLst>
            <pc:docMk/>
            <pc:sldMk cId="1422837003" sldId="798"/>
            <ac:spMk id="2" creationId="{74A9F943-094E-DB4B-905C-3D569B7BDC35}"/>
          </ac:spMkLst>
        </pc:spChg>
        <pc:spChg chg="mod">
          <ac:chgData name="Sophia Vitello" userId="ae07e122-5fd4-4490-a4c2-d5ae1d1b5ac3" providerId="ADAL" clId="{4A44DDCD-1BCE-BD40-AF91-E91F68145E4C}" dt="2021-11-10T15:24:11.386" v="122" actId="207"/>
          <ac:spMkLst>
            <pc:docMk/>
            <pc:sldMk cId="1422837003" sldId="798"/>
            <ac:spMk id="6" creationId="{1606D666-27DF-B04E-819A-909FA04FE097}"/>
          </ac:spMkLst>
        </pc:spChg>
        <pc:spChg chg="mod">
          <ac:chgData name="Sophia Vitello" userId="ae07e122-5fd4-4490-a4c2-d5ae1d1b5ac3" providerId="ADAL" clId="{4A44DDCD-1BCE-BD40-AF91-E91F68145E4C}" dt="2021-11-10T15:17:31.366" v="110" actId="1076"/>
          <ac:spMkLst>
            <pc:docMk/>
            <pc:sldMk cId="1422837003" sldId="798"/>
            <ac:spMk id="8" creationId="{97EF1D5F-C6D2-D946-AA17-D9AA52552860}"/>
          </ac:spMkLst>
        </pc:spChg>
      </pc:sldChg>
      <pc:sldChg chg="modSp mod">
        <pc:chgData name="Sophia Vitello" userId="ae07e122-5fd4-4490-a4c2-d5ae1d1b5ac3" providerId="ADAL" clId="{4A44DDCD-1BCE-BD40-AF91-E91F68145E4C}" dt="2021-11-10T15:16:45.675" v="107" actId="1076"/>
        <pc:sldMkLst>
          <pc:docMk/>
          <pc:sldMk cId="218048611" sldId="812"/>
        </pc:sldMkLst>
        <pc:spChg chg="mod">
          <ac:chgData name="Sophia Vitello" userId="ae07e122-5fd4-4490-a4c2-d5ae1d1b5ac3" providerId="ADAL" clId="{4A44DDCD-1BCE-BD40-AF91-E91F68145E4C}" dt="2021-11-10T15:16:40.607" v="106" actId="113"/>
          <ac:spMkLst>
            <pc:docMk/>
            <pc:sldMk cId="218048611" sldId="812"/>
            <ac:spMk id="6" creationId="{8852A7E5-C6CA-46B5-AC63-C51A9296CC2F}"/>
          </ac:spMkLst>
        </pc:spChg>
        <pc:spChg chg="mod">
          <ac:chgData name="Sophia Vitello" userId="ae07e122-5fd4-4490-a4c2-d5ae1d1b5ac3" providerId="ADAL" clId="{4A44DDCD-1BCE-BD40-AF91-E91F68145E4C}" dt="2021-11-10T15:16:45.675" v="107" actId="1076"/>
          <ac:spMkLst>
            <pc:docMk/>
            <pc:sldMk cId="218048611" sldId="812"/>
            <ac:spMk id="9" creationId="{4D9ACE11-16DE-47CC-887F-70B984E3265D}"/>
          </ac:spMkLst>
        </pc:spChg>
      </pc:sldChg>
      <pc:sldChg chg="del delCm">
        <pc:chgData name="Sophia Vitello" userId="ae07e122-5fd4-4490-a4c2-d5ae1d1b5ac3" providerId="ADAL" clId="{4A44DDCD-1BCE-BD40-AF91-E91F68145E4C}" dt="2021-11-10T15:16:30.700" v="103" actId="2696"/>
        <pc:sldMkLst>
          <pc:docMk/>
          <pc:sldMk cId="4176598424" sldId="814"/>
        </pc:sldMkLst>
      </pc:sldChg>
      <pc:sldChg chg="delCm modNotesTx">
        <pc:chgData name="Sophia Vitello" userId="ae07e122-5fd4-4490-a4c2-d5ae1d1b5ac3" providerId="ADAL" clId="{4A44DDCD-1BCE-BD40-AF91-E91F68145E4C}" dt="2021-11-10T15:30:42.238" v="217" actId="20577"/>
        <pc:sldMkLst>
          <pc:docMk/>
          <pc:sldMk cId="3545950718" sldId="832"/>
        </pc:sldMkLst>
      </pc:sldChg>
      <pc:sldChg chg="modSp mod modNotesTx">
        <pc:chgData name="Sophia Vitello" userId="ae07e122-5fd4-4490-a4c2-d5ae1d1b5ac3" providerId="ADAL" clId="{4A44DDCD-1BCE-BD40-AF91-E91F68145E4C}" dt="2021-11-10T15:32:30.418" v="237" actId="255"/>
        <pc:sldMkLst>
          <pc:docMk/>
          <pc:sldMk cId="3087081530" sldId="840"/>
        </pc:sldMkLst>
        <pc:spChg chg="mod">
          <ac:chgData name="Sophia Vitello" userId="ae07e122-5fd4-4490-a4c2-d5ae1d1b5ac3" providerId="ADAL" clId="{4A44DDCD-1BCE-BD40-AF91-E91F68145E4C}" dt="2021-11-10T15:32:30.418" v="237" actId="255"/>
          <ac:spMkLst>
            <pc:docMk/>
            <pc:sldMk cId="3087081530" sldId="840"/>
            <ac:spMk id="3" creationId="{385E42FD-E82A-6443-8D9F-CBD618146E4E}"/>
          </ac:spMkLst>
        </pc:spChg>
      </pc:sldChg>
      <pc:sldChg chg="del">
        <pc:chgData name="Sophia Vitello" userId="ae07e122-5fd4-4490-a4c2-d5ae1d1b5ac3" providerId="ADAL" clId="{4A44DDCD-1BCE-BD40-AF91-E91F68145E4C}" dt="2021-11-10T15:16:17.996" v="101" actId="2696"/>
        <pc:sldMkLst>
          <pc:docMk/>
          <pc:sldMk cId="1356712282" sldId="841"/>
        </pc:sldMkLst>
      </pc:sldChg>
      <pc:sldChg chg="del">
        <pc:chgData name="Sophia Vitello" userId="ae07e122-5fd4-4490-a4c2-d5ae1d1b5ac3" providerId="ADAL" clId="{4A44DDCD-1BCE-BD40-AF91-E91F68145E4C}" dt="2021-11-10T15:40:05.190" v="239" actId="2696"/>
        <pc:sldMkLst>
          <pc:docMk/>
          <pc:sldMk cId="2916799447" sldId="868"/>
        </pc:sldMkLst>
      </pc:sldChg>
      <pc:sldChg chg="modNotesTx">
        <pc:chgData name="Sophia Vitello" userId="ae07e122-5fd4-4490-a4c2-d5ae1d1b5ac3" providerId="ADAL" clId="{4A44DDCD-1BCE-BD40-AF91-E91F68145E4C}" dt="2021-11-10T15:12:41.209" v="30" actId="20577"/>
        <pc:sldMkLst>
          <pc:docMk/>
          <pc:sldMk cId="2972620208" sldId="870"/>
        </pc:sldMkLst>
      </pc:sldChg>
      <pc:sldChg chg="modSp mod delCm">
        <pc:chgData name="Sophia Vitello" userId="ae07e122-5fd4-4490-a4c2-d5ae1d1b5ac3" providerId="ADAL" clId="{4A44DDCD-1BCE-BD40-AF91-E91F68145E4C}" dt="2021-11-10T15:29:01.221" v="149" actId="122"/>
        <pc:sldMkLst>
          <pc:docMk/>
          <pc:sldMk cId="2299367056" sldId="871"/>
        </pc:sldMkLst>
        <pc:spChg chg="mod">
          <ac:chgData name="Sophia Vitello" userId="ae07e122-5fd4-4490-a4c2-d5ae1d1b5ac3" providerId="ADAL" clId="{4A44DDCD-1BCE-BD40-AF91-E91F68145E4C}" dt="2021-11-10T15:28:55.510" v="147" actId="5793"/>
          <ac:spMkLst>
            <pc:docMk/>
            <pc:sldMk cId="2299367056" sldId="871"/>
            <ac:spMk id="7" creationId="{CE5E8BA4-F859-7140-B54F-AD5FEE115552}"/>
          </ac:spMkLst>
        </pc:spChg>
        <pc:spChg chg="mod">
          <ac:chgData name="Sophia Vitello" userId="ae07e122-5fd4-4490-a4c2-d5ae1d1b5ac3" providerId="ADAL" clId="{4A44DDCD-1BCE-BD40-AF91-E91F68145E4C}" dt="2021-11-10T15:29:01.221" v="149" actId="122"/>
          <ac:spMkLst>
            <pc:docMk/>
            <pc:sldMk cId="2299367056" sldId="871"/>
            <ac:spMk id="11" creationId="{FF3F70CA-8A6B-9E4C-901A-C41325BB8144}"/>
          </ac:spMkLst>
        </pc:spChg>
      </pc:sldChg>
      <pc:sldChg chg="modSp add mod">
        <pc:chgData name="Sophia Vitello" userId="ae07e122-5fd4-4490-a4c2-d5ae1d1b5ac3" providerId="ADAL" clId="{4A44DDCD-1BCE-BD40-AF91-E91F68145E4C}" dt="2021-11-10T15:40:15.483" v="250" actId="20577"/>
        <pc:sldMkLst>
          <pc:docMk/>
          <pc:sldMk cId="1789934214" sldId="874"/>
        </pc:sldMkLst>
        <pc:spChg chg="mod">
          <ac:chgData name="Sophia Vitello" userId="ae07e122-5fd4-4490-a4c2-d5ae1d1b5ac3" providerId="ADAL" clId="{4A44DDCD-1BCE-BD40-AF91-E91F68145E4C}" dt="2021-11-10T15:40:15.483" v="250" actId="20577"/>
          <ac:spMkLst>
            <pc:docMk/>
            <pc:sldMk cId="1789934214" sldId="874"/>
            <ac:spMk id="15" creationId="{47C4EA38-65BF-5142-82FD-B073D01D13B8}"/>
          </ac:spMkLst>
        </pc:spChg>
      </pc:sldChg>
      <pc:sldMasterChg chg="delSldLayout">
        <pc:chgData name="Sophia Vitello" userId="ae07e122-5fd4-4490-a4c2-d5ae1d1b5ac3" providerId="ADAL" clId="{4A44DDCD-1BCE-BD40-AF91-E91F68145E4C}" dt="2021-11-10T15:16:30.700" v="103" actId="2696"/>
        <pc:sldMasterMkLst>
          <pc:docMk/>
          <pc:sldMasterMk cId="2862931156" sldId="2147483678"/>
        </pc:sldMasterMkLst>
        <pc:sldLayoutChg chg="del">
          <pc:chgData name="Sophia Vitello" userId="ae07e122-5fd4-4490-a4c2-d5ae1d1b5ac3" providerId="ADAL" clId="{4A44DDCD-1BCE-BD40-AF91-E91F68145E4C}" dt="2021-11-10T15:16:30.700" v="103" actId="2696"/>
          <pc:sldLayoutMkLst>
            <pc:docMk/>
            <pc:sldMasterMk cId="2862931156" sldId="2147483678"/>
            <pc:sldLayoutMk cId="3955383392" sldId="214748372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E0CEF33-CF9B-D34D-8F7D-60A531A47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82D4F20F-B916-AC4E-8BA9-D8C037B3D04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931140-F763-8046-8036-7578AC74371F}" type="datetimeFigureOut">
              <a:rPr lang="en-GB" smtClean="0"/>
              <a:t>10/11/2021</a:t>
            </a:fld>
            <a:endParaRPr lang="en-GB"/>
          </a:p>
        </p:txBody>
      </p:sp>
      <p:sp>
        <p:nvSpPr>
          <p:cNvPr id="4" name="Footer Placeholder 3">
            <a:extLst>
              <a:ext uri="{FF2B5EF4-FFF2-40B4-BE49-F238E27FC236}">
                <a16:creationId xmlns:a16="http://schemas.microsoft.com/office/drawing/2014/main" id="{C0DA4653-1E97-CF4B-A732-4EEDAF04471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CDCA731-6389-C447-8328-06CB0A907F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12137-BE5D-7B4D-96E0-1C79CD2E0B98}" type="slidenum">
              <a:rPr lang="en-GB" smtClean="0"/>
              <a:t>‹#›</a:t>
            </a:fld>
            <a:endParaRPr lang="en-GB"/>
          </a:p>
        </p:txBody>
      </p:sp>
    </p:spTree>
    <p:extLst>
      <p:ext uri="{BB962C8B-B14F-4D97-AF65-F5344CB8AC3E}">
        <p14:creationId xmlns:p14="http://schemas.microsoft.com/office/powerpoint/2010/main" val="918038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Roboto Condensed" panose="02000000000000000000"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Roboto Condensed" panose="02000000000000000000" pitchFamily="2" charset="0"/>
              </a:defRPr>
            </a:lvl1pPr>
          </a:lstStyle>
          <a:p>
            <a:fld id="{F33C0B8E-F1B3-F84A-8130-EE6BC23531DF}" type="datetimeFigureOut">
              <a:rPr lang="en-US" smtClean="0"/>
              <a:pPr/>
              <a:t>11/10/21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Roboto Condensed" panose="02000000000000000000"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Condensed" panose="02000000000000000000" pitchFamily="2" charset="0"/>
              </a:defRPr>
            </a:lvl1pPr>
          </a:lstStyle>
          <a:p>
            <a:fld id="{2DC8DB7A-5B69-F24F-AB37-48E0D193E52C}" type="slidenum">
              <a:rPr lang="en-US" smtClean="0"/>
              <a:pPr/>
              <a:t>‹#›</a:t>
            </a:fld>
            <a:endParaRPr lang="en-US"/>
          </a:p>
        </p:txBody>
      </p:sp>
    </p:spTree>
    <p:extLst>
      <p:ext uri="{BB962C8B-B14F-4D97-AF65-F5344CB8AC3E}">
        <p14:creationId xmlns:p14="http://schemas.microsoft.com/office/powerpoint/2010/main" val="4210227714"/>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Roboto Condensed" panose="02000000000000000000" pitchFamily="2" charset="0"/>
        <a:ea typeface="+mn-ea"/>
        <a:cs typeface="+mn-cs"/>
      </a:defRPr>
    </a:lvl1pPr>
    <a:lvl2pPr marL="342900" algn="l" defTabSz="685800" rtl="0" eaLnBrk="1" latinLnBrk="0" hangingPunct="1">
      <a:defRPr sz="900" b="0" i="0" kern="1200">
        <a:solidFill>
          <a:schemeClr val="tx1"/>
        </a:solidFill>
        <a:latin typeface="Roboto Condensed" panose="02000000000000000000" pitchFamily="2" charset="0"/>
        <a:ea typeface="+mn-ea"/>
        <a:cs typeface="+mn-cs"/>
      </a:defRPr>
    </a:lvl2pPr>
    <a:lvl3pPr marL="685800" algn="l" defTabSz="685800" rtl="0" eaLnBrk="1" latinLnBrk="0" hangingPunct="1">
      <a:defRPr sz="900" b="0" i="0" kern="1200">
        <a:solidFill>
          <a:schemeClr val="tx1"/>
        </a:solidFill>
        <a:latin typeface="Roboto Condensed" panose="02000000000000000000" pitchFamily="2" charset="0"/>
        <a:ea typeface="+mn-ea"/>
        <a:cs typeface="+mn-cs"/>
      </a:defRPr>
    </a:lvl3pPr>
    <a:lvl4pPr marL="1028700" algn="l" defTabSz="685800" rtl="0" eaLnBrk="1" latinLnBrk="0" hangingPunct="1">
      <a:defRPr sz="900" b="0" i="0" kern="1200">
        <a:solidFill>
          <a:schemeClr val="tx1"/>
        </a:solidFill>
        <a:latin typeface="Roboto Condensed" panose="02000000000000000000" pitchFamily="2" charset="0"/>
        <a:ea typeface="+mn-ea"/>
        <a:cs typeface="+mn-cs"/>
      </a:defRPr>
    </a:lvl4pPr>
    <a:lvl5pPr marL="1371600" algn="l" defTabSz="685800" rtl="0" eaLnBrk="1" latinLnBrk="0" hangingPunct="1">
      <a:defRPr sz="900" b="0" i="0" kern="1200">
        <a:solidFill>
          <a:schemeClr val="tx1"/>
        </a:solidFill>
        <a:latin typeface="Roboto Condensed" panose="02000000000000000000" pitchFamily="2"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DC8DB7A-5B69-F24F-AB37-48E0D193E52C}" type="slidenum">
              <a:rPr lang="en-US" smtClean="0"/>
              <a:pPr/>
              <a:t>2</a:t>
            </a:fld>
            <a:endParaRPr lang="en-US"/>
          </a:p>
        </p:txBody>
      </p:sp>
    </p:spTree>
    <p:extLst>
      <p:ext uri="{BB962C8B-B14F-4D97-AF65-F5344CB8AC3E}">
        <p14:creationId xmlns:p14="http://schemas.microsoft.com/office/powerpoint/2010/main" val="3336657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numbers are specific to Indonesia (2010-2016 for GDP, 2018 for population).</a:t>
            </a:r>
          </a:p>
        </p:txBody>
      </p:sp>
      <p:sp>
        <p:nvSpPr>
          <p:cNvPr id="4" name="Slide Number Placeholder 3"/>
          <p:cNvSpPr>
            <a:spLocks noGrp="1"/>
          </p:cNvSpPr>
          <p:nvPr>
            <p:ph type="sldNum" sz="quarter" idx="5"/>
          </p:nvPr>
        </p:nvSpPr>
        <p:spPr/>
        <p:txBody>
          <a:bodyPr/>
          <a:lstStyle/>
          <a:p>
            <a:fld id="{2DC8DB7A-5B69-F24F-AB37-48E0D193E52C}" type="slidenum">
              <a:rPr lang="en-US" smtClean="0"/>
              <a:pPr/>
              <a:t>3</a:t>
            </a:fld>
            <a:endParaRPr lang="en-US"/>
          </a:p>
        </p:txBody>
      </p:sp>
    </p:spTree>
    <p:extLst>
      <p:ext uri="{BB962C8B-B14F-4D97-AF65-F5344CB8AC3E}">
        <p14:creationId xmlns:p14="http://schemas.microsoft.com/office/powerpoint/2010/main" val="1890577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Cities are central to Indonesia’s vitality and need national leadership and support to </a:t>
            </a:r>
            <a:r>
              <a:rPr lang="en-US" sz="900" b="0" i="0" kern="1200" dirty="0" err="1">
                <a:solidFill>
                  <a:schemeClr val="tx1"/>
                </a:solidFill>
                <a:effectLst/>
                <a:latin typeface="Roboto Condensed" panose="02000000000000000000" pitchFamily="2" charset="0"/>
                <a:ea typeface="+mn-ea"/>
                <a:cs typeface="+mn-cs"/>
              </a:rPr>
              <a:t>realise</a:t>
            </a:r>
            <a:r>
              <a:rPr lang="en-US" sz="900" b="0" i="0" kern="1200" dirty="0">
                <a:solidFill>
                  <a:schemeClr val="tx1"/>
                </a:solidFill>
                <a:effectLst/>
                <a:latin typeface="Roboto Condensed" panose="02000000000000000000" pitchFamily="2" charset="0"/>
                <a:ea typeface="+mn-ea"/>
                <a:cs typeface="+mn-cs"/>
              </a:rPr>
              <a:t> their potential.</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900" b="0" i="0" kern="1200" dirty="0">
              <a:solidFill>
                <a:schemeClr val="tx1"/>
              </a:solidFill>
              <a:effectLst/>
              <a:latin typeface="Roboto Condensed" panose="02000000000000000000" pitchFamily="2" charset="0"/>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sz="900" b="0" i="0" kern="1200" dirty="0">
                <a:solidFill>
                  <a:schemeClr val="tx1"/>
                </a:solidFill>
                <a:effectLst/>
                <a:latin typeface="Roboto Condensed" panose="02000000000000000000" pitchFamily="2" charset="0"/>
                <a:ea typeface="+mn-ea"/>
                <a:cs typeface="+mn-cs"/>
              </a:rPr>
              <a:t>Salvador, Brazil. Source: </a:t>
            </a:r>
            <a:r>
              <a:rPr lang="en-US" sz="900" b="0" i="0" kern="1200" dirty="0" err="1">
                <a:solidFill>
                  <a:schemeClr val="tx1"/>
                </a:solidFill>
                <a:effectLst/>
                <a:latin typeface="Roboto Condensed" panose="02000000000000000000" pitchFamily="2" charset="0"/>
                <a:ea typeface="+mn-ea"/>
                <a:cs typeface="+mn-cs"/>
              </a:rPr>
              <a:t>Travelhock</a:t>
            </a:r>
            <a:r>
              <a:rPr lang="en-US" sz="900" b="0" i="0" kern="1200" dirty="0">
                <a:solidFill>
                  <a:schemeClr val="tx1"/>
                </a:solidFill>
                <a:effectLst/>
                <a:latin typeface="Roboto Condensed" panose="02000000000000000000" pitchFamily="2" charset="0"/>
                <a:ea typeface="+mn-ea"/>
                <a:cs typeface="+mn-cs"/>
              </a:rPr>
              <a:t>/Shutterstock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2823956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DC8DB7A-5B69-F24F-AB37-48E0D193E52C}" type="slidenum">
              <a:rPr lang="en-US" smtClean="0"/>
              <a:pPr/>
              <a:t>5</a:t>
            </a:fld>
            <a:endParaRPr lang="en-US"/>
          </a:p>
        </p:txBody>
      </p:sp>
    </p:spTree>
    <p:extLst>
      <p:ext uri="{BB962C8B-B14F-4D97-AF65-F5344CB8AC3E}">
        <p14:creationId xmlns:p14="http://schemas.microsoft.com/office/powerpoint/2010/main" val="1623456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DBA3FEB-0A37-45D6-B50B-9EDAFC08DE66}"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91550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Small to mid-sized cities hold a lot of opportunity for urban abatement potential</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1231324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Across all sectors, 52% of the total abatement potential depends on decarbonising electricity.</a:t>
            </a:r>
          </a:p>
        </p:txBody>
      </p:sp>
      <p:sp>
        <p:nvSpPr>
          <p:cNvPr id="4" name="Slide Number Placeholder 3"/>
          <p:cNvSpPr>
            <a:spLocks noGrp="1"/>
          </p:cNvSpPr>
          <p:nvPr>
            <p:ph type="sldNum" sz="quarter" idx="5"/>
          </p:nvPr>
        </p:nvSpPr>
        <p:spPr/>
        <p:txBody>
          <a:bodyPr/>
          <a:lstStyle/>
          <a:p>
            <a:fld id="{2DC8DB7A-5B69-F24F-AB37-48E0D193E52C}" type="slidenum">
              <a:rPr lang="en-US" smtClean="0"/>
              <a:pPr/>
              <a:t>8</a:t>
            </a:fld>
            <a:endParaRPr lang="en-US"/>
          </a:p>
        </p:txBody>
      </p:sp>
    </p:spTree>
    <p:extLst>
      <p:ext uri="{BB962C8B-B14F-4D97-AF65-F5344CB8AC3E}">
        <p14:creationId xmlns:p14="http://schemas.microsoft.com/office/powerpoint/2010/main" val="1790742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numbers are global, not specific to Indonesia</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DC8DB7A-5B69-F24F-AB37-48E0D193E52C}" type="slidenum">
              <a:rPr kumimoji="0" lang="en-US" sz="1200" b="0" i="0" u="none" strike="noStrike" kern="1200" cap="none" spc="0" normalizeH="0" baseline="0" noProof="0" smtClean="0">
                <a:ln>
                  <a:noFill/>
                </a:ln>
                <a:solidFill>
                  <a:prstClr val="black"/>
                </a:solidFill>
                <a:effectLst/>
                <a:uLnTx/>
                <a:uFillTx/>
                <a:latin typeface="Roboto Condensed"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3984770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DBA3FEB-0A37-45D6-B50B-9EDAFC08DE66}" type="slidenum">
              <a:rPr lang="en-US" smtClean="0"/>
              <a:t>11</a:t>
            </a:fld>
            <a:endParaRPr lang="en-US"/>
          </a:p>
        </p:txBody>
      </p:sp>
    </p:spTree>
    <p:extLst>
      <p:ext uri="{BB962C8B-B14F-4D97-AF65-F5344CB8AC3E}">
        <p14:creationId xmlns:p14="http://schemas.microsoft.com/office/powerpoint/2010/main" val="21747387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FE50D6-A847-2042-BD89-E1713C521887}"/>
              </a:ext>
            </a:extLst>
          </p:cNvPr>
          <p:cNvPicPr>
            <a:picLocks noChangeAspect="1"/>
          </p:cNvPicPr>
          <p:nvPr userDrawn="1"/>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380232813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7769" y="-2249"/>
            <a:ext cx="9159538" cy="5147999"/>
          </a:xfrm>
          <a:prstGeom prst="rect">
            <a:avLst/>
          </a:prstGeom>
          <a:ln>
            <a:noFill/>
          </a:ln>
        </p:spPr>
      </p:pic>
    </p:spTree>
    <p:extLst>
      <p:ext uri="{BB962C8B-B14F-4D97-AF65-F5344CB8AC3E}">
        <p14:creationId xmlns:p14="http://schemas.microsoft.com/office/powerpoint/2010/main" val="4174994653"/>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2929403584"/>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0"/>
            <a:ext cx="1182054"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141027" y="141027"/>
            <a:ext cx="900000" cy="446311"/>
          </a:xfrm>
          <a:prstGeom prst="rect">
            <a:avLst/>
          </a:prstGeom>
        </p:spPr>
      </p:pic>
    </p:spTree>
    <p:extLst>
      <p:ext uri="{BB962C8B-B14F-4D97-AF65-F5344CB8AC3E}">
        <p14:creationId xmlns:p14="http://schemas.microsoft.com/office/powerpoint/2010/main" val="75362361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a:stretch>
            <a:fillRect/>
          </a:stretch>
        </p:blipFill>
        <p:spPr>
          <a:xfrm>
            <a:off x="210268" y="4015989"/>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1870432"/>
            <a:ext cx="4227869" cy="1461605"/>
          </a:xfrm>
          <a:prstGeom prst="rect">
            <a:avLst/>
          </a:prstGeom>
        </p:spPr>
        <p:txBody>
          <a:bodyPr anchor="ct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261257" y="3434780"/>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261257" y="1811462"/>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248272"/>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Body cop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8BE020-8CAC-0042-866D-55F2B9C47C2C}"/>
              </a:ext>
            </a:extLst>
          </p:cNvPr>
          <p:cNvPicPr>
            <a:picLocks noChangeAspect="1"/>
          </p:cNvPicPr>
          <p:nvPr userDrawn="1"/>
        </p:nvPicPr>
        <p:blipFill>
          <a:blip r:embed="rId2"/>
          <a:srcRect/>
          <a:stretch/>
        </p:blipFill>
        <p:spPr>
          <a:xfrm>
            <a:off x="1852" y="1041"/>
            <a:ext cx="9140299" cy="5141418"/>
          </a:xfrm>
          <a:prstGeom prst="rect">
            <a:avLst/>
          </a:prstGeom>
        </p:spPr>
      </p:pic>
      <p:sp>
        <p:nvSpPr>
          <p:cNvPr id="2" name="Title 1">
            <a:extLst>
              <a:ext uri="{FF2B5EF4-FFF2-40B4-BE49-F238E27FC236}">
                <a16:creationId xmlns:a16="http://schemas.microsoft.com/office/drawing/2014/main" id="{88E0F0D7-4A86-5445-BF5D-3B31D6E7630F}"/>
              </a:ext>
            </a:extLst>
          </p:cNvPr>
          <p:cNvSpPr>
            <a:spLocks noGrp="1"/>
          </p:cNvSpPr>
          <p:nvPr>
            <p:ph type="title" hasCustomPrompt="1"/>
          </p:nvPr>
        </p:nvSpPr>
        <p:spPr>
          <a:xfrm>
            <a:off x="628650" y="611803"/>
            <a:ext cx="7897660" cy="994172"/>
          </a:xfrm>
          <a:prstGeom prst="rect">
            <a:avLst/>
          </a:prstGeom>
        </p:spPr>
        <p:txBody>
          <a:bodyPr lIns="0" tIns="0" rIns="0" bIns="0" anchor="t">
            <a:noAutofit/>
          </a:bodyPr>
          <a:lstStyle>
            <a:lvl1pPr algn="ctr">
              <a:defRPr sz="2250" b="1">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4420D67-3774-9D47-A2F5-A332E7C9B633}"/>
              </a:ext>
            </a:extLst>
          </p:cNvPr>
          <p:cNvSpPr>
            <a:spLocks noGrp="1"/>
          </p:cNvSpPr>
          <p:nvPr>
            <p:ph idx="1" hasCustomPrompt="1"/>
          </p:nvPr>
        </p:nvSpPr>
        <p:spPr>
          <a:xfrm>
            <a:off x="628650" y="1650571"/>
            <a:ext cx="7897659" cy="2557220"/>
          </a:xfrm>
          <a:prstGeom prst="rect">
            <a:avLst/>
          </a:prstGeom>
        </p:spPr>
        <p:txBody>
          <a:bodyPr lIns="0" tIns="0" rIns="0" bIns="0">
            <a:noAutofit/>
          </a:bodyPr>
          <a:lstStyle>
            <a:lvl1pPr marL="0" indent="0">
              <a:buFontTx/>
              <a:buNone/>
              <a:defRPr sz="1800">
                <a:solidFill>
                  <a:schemeClr val="tx2"/>
                </a:solidFill>
                <a:latin typeface="GoodPro" panose="020B0504020101020102" pitchFamily="34" charset="77"/>
                <a:cs typeface="Arial" panose="020B0604020202020204" pitchFamily="34" charset="0"/>
              </a:defRPr>
            </a:lvl1pPr>
            <a:lvl2pPr marL="342892" indent="0">
              <a:buFontTx/>
              <a:buNone/>
              <a:defRPr>
                <a:solidFill>
                  <a:schemeClr val="tx2"/>
                </a:solidFill>
                <a:latin typeface="Arial" panose="020B0604020202020204" pitchFamily="34" charset="0"/>
                <a:cs typeface="Arial" panose="020B0604020202020204" pitchFamily="34" charset="0"/>
              </a:defRPr>
            </a:lvl2pPr>
            <a:lvl3pPr marL="685783" indent="0">
              <a:buFontTx/>
              <a:buNone/>
              <a:defRPr>
                <a:solidFill>
                  <a:schemeClr val="tx2"/>
                </a:solidFill>
                <a:latin typeface="Arial" panose="020B0604020202020204" pitchFamily="34" charset="0"/>
                <a:cs typeface="Arial" panose="020B0604020202020204" pitchFamily="34" charset="0"/>
              </a:defRPr>
            </a:lvl3pPr>
            <a:lvl4pPr marL="1028675" indent="0">
              <a:buFontTx/>
              <a:buNone/>
              <a:defRPr>
                <a:solidFill>
                  <a:schemeClr val="tx2"/>
                </a:solidFill>
                <a:latin typeface="Arial" panose="020B0604020202020204" pitchFamily="34" charset="0"/>
                <a:cs typeface="Arial" panose="020B0604020202020204" pitchFamily="34" charset="0"/>
              </a:defRPr>
            </a:lvl4pPr>
            <a:lvl5pPr marL="1371566" indent="0">
              <a:buFontTx/>
              <a:buNone/>
              <a:defRPr>
                <a:solidFill>
                  <a:schemeClr val="tx2"/>
                </a:solidFill>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3590316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2FE50D6-A847-2042-BD89-E1713C521887}"/>
              </a:ext>
            </a:extLst>
          </p:cNvPr>
          <p:cNvPicPr>
            <a:picLocks noChangeAspect="1"/>
          </p:cNvPicPr>
          <p:nvPr userDrawn="1"/>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35945675"/>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938EC99F-CD83-6549-B0E3-F86E06DE5EEE}"/>
              </a:ext>
            </a:extLst>
          </p:cNvPr>
          <p:cNvPicPr>
            <a:picLocks noChangeAspect="1"/>
          </p:cNvPicPr>
          <p:nvPr userDrawn="1"/>
        </p:nvPicPr>
        <p:blipFill>
          <a:blip r:embed="rId2"/>
          <a:stretch>
            <a:fillRect/>
          </a:stretch>
        </p:blipFill>
        <p:spPr>
          <a:xfrm>
            <a:off x="-55179" y="-31038"/>
            <a:ext cx="9254358" cy="5205576"/>
          </a:xfrm>
          <a:prstGeom prst="rect">
            <a:avLst/>
          </a:prstGeom>
        </p:spPr>
      </p:pic>
    </p:spTree>
    <p:extLst>
      <p:ext uri="{BB962C8B-B14F-4D97-AF65-F5344CB8AC3E}">
        <p14:creationId xmlns:p14="http://schemas.microsoft.com/office/powerpoint/2010/main" val="3206527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63062" y="-35473"/>
            <a:ext cx="9262241" cy="5210011"/>
          </a:xfrm>
          <a:prstGeom prst="rect">
            <a:avLst/>
          </a:prstGeom>
        </p:spPr>
      </p:pic>
    </p:spTree>
    <p:extLst>
      <p:ext uri="{BB962C8B-B14F-4D97-AF65-F5344CB8AC3E}">
        <p14:creationId xmlns:p14="http://schemas.microsoft.com/office/powerpoint/2010/main" val="27218625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261255" y="2129966"/>
            <a:ext cx="4475501" cy="1071562"/>
          </a:xfrm>
        </p:spPr>
        <p:txBody>
          <a:bodyPr anchor="b">
            <a:normAutofit/>
          </a:bodyPr>
          <a:lstStyle>
            <a:lvl1pPr>
              <a:defRPr sz="3500">
                <a:solidFill>
                  <a:schemeClr val="bg1"/>
                </a:solidFill>
              </a:defRPr>
            </a:lvl1pPr>
          </a:lstStyle>
          <a:p>
            <a:r>
              <a:rPr lang="en-US"/>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261938" y="3360190"/>
            <a:ext cx="4474818" cy="492619"/>
          </a:xfrm>
          <a:prstGeom prst="rect">
            <a:avLst/>
          </a:prstGeom>
        </p:spPr>
        <p:txBody>
          <a:bodyPr anchor="ctr">
            <a:normAutofit/>
          </a:bodyPr>
          <a:lstStyle>
            <a:lvl1pPr>
              <a:defRPr sz="26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261936" y="3986914"/>
            <a:ext cx="4474817"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author style</a:t>
            </a:r>
            <a:br>
              <a:rPr lang="en-US"/>
            </a:br>
            <a:r>
              <a:rPr lang="en-US"/>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261256" y="4683893"/>
            <a:ext cx="4471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9144000" cy="5143500"/>
          </a:xfrm>
        </p:spPr>
        <p:txBody>
          <a:bodyPr/>
          <a:lstStyle/>
          <a:p>
            <a:endParaRPr lang="en-US"/>
          </a:p>
        </p:txBody>
      </p:sp>
    </p:spTree>
    <p:extLst>
      <p:ext uri="{BB962C8B-B14F-4D97-AF65-F5344CB8AC3E}">
        <p14:creationId xmlns:p14="http://schemas.microsoft.com/office/powerpoint/2010/main" val="1067337789"/>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a:stretch>
            <a:fillRect/>
          </a:stretch>
        </p:blipFill>
        <p:spPr>
          <a:xfrm>
            <a:off x="210268" y="214430"/>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34550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261258" y="2129966"/>
            <a:ext cx="5908884" cy="1071562"/>
          </a:xfrm>
        </p:spPr>
        <p:txBody>
          <a:bodyPr anchor="b">
            <a:normAutofit/>
          </a:bodyPr>
          <a:lstStyle>
            <a:lvl1pPr>
              <a:defRPr sz="3500">
                <a:solidFill>
                  <a:schemeClr val="bg1"/>
                </a:solidFill>
              </a:defRPr>
            </a:lvl1pPr>
          </a:lstStyle>
          <a:p>
            <a:r>
              <a:rPr lang="en-US"/>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261938" y="3359388"/>
            <a:ext cx="5908204" cy="493422"/>
          </a:xfrm>
          <a:prstGeom prst="rect">
            <a:avLst/>
          </a:prstGeom>
        </p:spPr>
        <p:txBody>
          <a:bodyPr anchor="ctr">
            <a:normAutofit/>
          </a:bodyPr>
          <a:lstStyle>
            <a:lvl1pPr>
              <a:defRPr sz="26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3985994"/>
            <a:ext cx="5908203" cy="565464"/>
          </a:xfrm>
          <a:prstGeom prst="rect">
            <a:avLst/>
          </a:prstGeom>
        </p:spPr>
        <p:txBody>
          <a:bodyPr>
            <a:noAutofit/>
          </a:bodyPr>
          <a:lstStyle>
            <a:lvl1pPr>
              <a:lnSpc>
                <a:spcPts val="2200"/>
              </a:lnSpc>
              <a:spcBef>
                <a:spcPts val="0"/>
              </a:spcBef>
              <a:spcAft>
                <a:spcPts val="0"/>
              </a:spcAft>
              <a:defRPr sz="18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author style</a:t>
            </a:r>
            <a:br>
              <a:rPr lang="en-US"/>
            </a:br>
            <a:r>
              <a:rPr lang="en-US"/>
              <a:t>(max two lines)</a:t>
            </a:r>
          </a:p>
        </p:txBody>
      </p:sp>
    </p:spTree>
    <p:extLst>
      <p:ext uri="{BB962C8B-B14F-4D97-AF65-F5344CB8AC3E}">
        <p14:creationId xmlns:p14="http://schemas.microsoft.com/office/powerpoint/2010/main" val="293438597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4229" y="0"/>
            <a:ext cx="9135541" cy="5143500"/>
          </a:xfrm>
          <a:prstGeom prst="rect">
            <a:avLst/>
          </a:prstGeom>
        </p:spPr>
      </p:pic>
      <p:pic>
        <p:nvPicPr>
          <p:cNvPr id="8" name="Picture 7" descr="Background pattern&#10;&#10;Description automatically generated">
            <a:extLst>
              <a:ext uri="{FF2B5EF4-FFF2-40B4-BE49-F238E27FC236}">
                <a16:creationId xmlns:a16="http://schemas.microsoft.com/office/drawing/2014/main" id="{938EC99F-CD83-6549-B0E3-F86E06DE5EEE}"/>
              </a:ext>
            </a:extLst>
          </p:cNvPr>
          <p:cNvPicPr>
            <a:picLocks noChangeAspect="1"/>
          </p:cNvPicPr>
          <p:nvPr userDrawn="1"/>
        </p:nvPicPr>
        <p:blipFill>
          <a:blip r:embed="rId3"/>
          <a:stretch>
            <a:fillRect/>
          </a:stretch>
        </p:blipFill>
        <p:spPr>
          <a:xfrm>
            <a:off x="4229" y="0"/>
            <a:ext cx="9135541" cy="5143500"/>
          </a:xfrm>
          <a:prstGeom prst="rect">
            <a:avLst/>
          </a:prstGeom>
        </p:spPr>
      </p:pic>
    </p:spTree>
    <p:extLst>
      <p:ext uri="{BB962C8B-B14F-4D97-AF65-F5344CB8AC3E}">
        <p14:creationId xmlns:p14="http://schemas.microsoft.com/office/powerpoint/2010/main" val="32231052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33698" y="2724466"/>
            <a:ext cx="4787663" cy="1071562"/>
          </a:xfrm>
        </p:spPr>
        <p:txBody>
          <a:bodyPr anchor="b">
            <a:normAutofit/>
          </a:bodyPr>
          <a:lstStyle>
            <a:lvl1pPr>
              <a:defRPr sz="3500">
                <a:solidFill>
                  <a:schemeClr val="bg1"/>
                </a:solidFill>
              </a:defRPr>
            </a:lvl1pPr>
          </a:lstStyle>
          <a:p>
            <a:r>
              <a:rPr lang="en-US"/>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33698" y="3965142"/>
            <a:ext cx="4787663"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subtitle/detail style</a:t>
            </a:r>
            <a:br>
              <a:rPr lang="en-US"/>
            </a:br>
            <a:r>
              <a:rPr lang="en-US"/>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343490"/>
            <a:ext cx="9144000" cy="3343736"/>
          </a:xfrm>
        </p:spPr>
        <p:txBody>
          <a:bodyPr/>
          <a:lstStyle/>
          <a:p>
            <a:endParaRPr lang="en-US"/>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a:stretch>
            <a:fillRect/>
          </a:stretch>
        </p:blipFill>
        <p:spPr>
          <a:xfrm>
            <a:off x="210268" y="214430"/>
            <a:ext cx="1554114" cy="919045"/>
          </a:xfrm>
          <a:prstGeom prst="rect">
            <a:avLst/>
          </a:prstGeom>
        </p:spPr>
      </p:pic>
    </p:spTree>
    <p:extLst>
      <p:ext uri="{BB962C8B-B14F-4D97-AF65-F5344CB8AC3E}">
        <p14:creationId xmlns:p14="http://schemas.microsoft.com/office/powerpoint/2010/main" val="127109186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2696562" y="1595391"/>
            <a:ext cx="5379232"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269742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3715423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4244454" y="1595391"/>
            <a:ext cx="3831340"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424445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2696562" y="1750983"/>
            <a:ext cx="1260000" cy="1504977"/>
          </a:xfrm>
          <a:prstGeom prst="rect">
            <a:avLst/>
          </a:prstGeom>
        </p:spPr>
        <p:txBody>
          <a:bodyPr>
            <a:normAutofit/>
          </a:bodyPr>
          <a:lstStyle>
            <a:lvl1pPr>
              <a:defRPr sz="1600"/>
            </a:lvl1pPr>
          </a:lstStyle>
          <a:p>
            <a:r>
              <a:rPr lang="en-US"/>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2602470" y="3338285"/>
            <a:ext cx="1412319" cy="406205"/>
          </a:xfrm>
        </p:spPr>
        <p:txBody>
          <a:bodyPr anchor="b">
            <a:noAutofit/>
          </a:bodyPr>
          <a:lstStyle>
            <a:lvl1pPr>
              <a:defRPr sz="1200"/>
            </a:lvl1pPr>
            <a:lvl2pPr>
              <a:defRPr sz="1600"/>
            </a:lvl2pPr>
            <a:lvl3pPr>
              <a:defRPr sz="1600"/>
            </a:lvl3pPr>
            <a:lvl4pPr>
              <a:defRPr sz="1600"/>
            </a:lvl4pPr>
            <a:lvl5pPr>
              <a:defRPr sz="1600"/>
            </a:lvl5pPr>
          </a:lstStyle>
          <a:p>
            <a:pPr lvl="0"/>
            <a:r>
              <a:rPr lang="en-US"/>
              <a:t>Click to edit details of picture</a:t>
            </a:r>
          </a:p>
        </p:txBody>
      </p:sp>
    </p:spTree>
    <p:extLst>
      <p:ext uri="{BB962C8B-B14F-4D97-AF65-F5344CB8AC3E}">
        <p14:creationId xmlns:p14="http://schemas.microsoft.com/office/powerpoint/2010/main" val="2285760808"/>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442" r="296"/>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a:t>Click to insert splash content</a:t>
            </a:r>
          </a:p>
        </p:txBody>
      </p:sp>
    </p:spTree>
    <p:extLst>
      <p:ext uri="{BB962C8B-B14F-4D97-AF65-F5344CB8AC3E}">
        <p14:creationId xmlns:p14="http://schemas.microsoft.com/office/powerpoint/2010/main" val="1418557441"/>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5253" r="683"/>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a:t>Click to insert splash content</a:t>
            </a:r>
          </a:p>
        </p:txBody>
      </p:sp>
    </p:spTree>
    <p:extLst>
      <p:ext uri="{BB962C8B-B14F-4D97-AF65-F5344CB8AC3E}">
        <p14:creationId xmlns:p14="http://schemas.microsoft.com/office/powerpoint/2010/main" val="3970578038"/>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l="17797" r="11101"/>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bg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bg1"/>
                </a:solidFill>
              </a:defRPr>
            </a:lvl1pPr>
          </a:lstStyle>
          <a:p>
            <a:r>
              <a:rPr lang="en-US"/>
              <a:t>Click to insert splash content</a:t>
            </a:r>
          </a:p>
        </p:txBody>
      </p:sp>
    </p:spTree>
    <p:extLst>
      <p:ext uri="{BB962C8B-B14F-4D97-AF65-F5344CB8AC3E}">
        <p14:creationId xmlns:p14="http://schemas.microsoft.com/office/powerpoint/2010/main" val="2514013197"/>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7769" y="-2249"/>
            <a:ext cx="9159538" cy="5147999"/>
          </a:xfrm>
          <a:prstGeom prst="rect">
            <a:avLst/>
          </a:prstGeom>
          <a:ln>
            <a:noFill/>
          </a:ln>
        </p:spPr>
      </p:pic>
    </p:spTree>
    <p:extLst>
      <p:ext uri="{BB962C8B-B14F-4D97-AF65-F5344CB8AC3E}">
        <p14:creationId xmlns:p14="http://schemas.microsoft.com/office/powerpoint/2010/main" val="197053523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2586582677"/>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9017914"/>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a:stretch>
            <a:fillRect/>
          </a:stretch>
        </p:blipFill>
        <p:spPr>
          <a:xfrm>
            <a:off x="210268" y="4015989"/>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1870432"/>
            <a:ext cx="4227869" cy="1461605"/>
          </a:xfrm>
          <a:prstGeom prst="rect">
            <a:avLst/>
          </a:prstGeom>
        </p:spPr>
        <p:txBody>
          <a:bodyPr anchor="ct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261257" y="3434780"/>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261257" y="1811462"/>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420205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A5DE60-A586-684F-AB8B-5D6D6C8CC30E}"/>
              </a:ext>
            </a:extLst>
          </p:cNvPr>
          <p:cNvPicPr>
            <a:picLocks noChangeAspect="1"/>
          </p:cNvPicPr>
          <p:nvPr userDrawn="1"/>
        </p:nvPicPr>
        <p:blipFill>
          <a:blip r:embed="rId2"/>
          <a:stretch>
            <a:fillRect/>
          </a:stretch>
        </p:blipFill>
        <p:spPr>
          <a:xfrm>
            <a:off x="4229" y="0"/>
            <a:ext cx="9135541" cy="5143500"/>
          </a:xfrm>
          <a:prstGeom prst="rect">
            <a:avLst/>
          </a:prstGeom>
        </p:spPr>
      </p:pic>
    </p:spTree>
    <p:extLst>
      <p:ext uri="{BB962C8B-B14F-4D97-AF65-F5344CB8AC3E}">
        <p14:creationId xmlns:p14="http://schemas.microsoft.com/office/powerpoint/2010/main" val="16921302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ide WITH STRAP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5C44-D522-6C4C-A2AF-08CE724642BA}"/>
              </a:ext>
            </a:extLst>
          </p:cNvPr>
          <p:cNvPicPr>
            <a:picLocks noChangeAspect="1"/>
          </p:cNvPicPr>
          <p:nvPr userDrawn="1"/>
        </p:nvPicPr>
        <p:blipFill>
          <a:blip r:embed="rId2"/>
          <a:srcRect/>
          <a:stretch/>
        </p:blipFill>
        <p:spPr>
          <a:xfrm>
            <a:off x="1852" y="1041"/>
            <a:ext cx="9140299" cy="5141418"/>
          </a:xfrm>
          <a:prstGeom prst="rect">
            <a:avLst/>
          </a:prstGeom>
        </p:spPr>
      </p:pic>
    </p:spTree>
    <p:extLst>
      <p:ext uri="{BB962C8B-B14F-4D97-AF65-F5344CB8AC3E}">
        <p14:creationId xmlns:p14="http://schemas.microsoft.com/office/powerpoint/2010/main" val="30539926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1_Title and Body cop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8BE020-8CAC-0042-866D-55F2B9C47C2C}"/>
              </a:ext>
            </a:extLst>
          </p:cNvPr>
          <p:cNvPicPr>
            <a:picLocks noChangeAspect="1"/>
          </p:cNvPicPr>
          <p:nvPr userDrawn="1"/>
        </p:nvPicPr>
        <p:blipFill>
          <a:blip r:embed="rId2"/>
          <a:srcRect/>
          <a:stretch/>
        </p:blipFill>
        <p:spPr>
          <a:xfrm>
            <a:off x="1852" y="1041"/>
            <a:ext cx="9140299" cy="5141418"/>
          </a:xfrm>
          <a:prstGeom prst="rect">
            <a:avLst/>
          </a:prstGeom>
        </p:spPr>
      </p:pic>
      <p:sp>
        <p:nvSpPr>
          <p:cNvPr id="2" name="Title 1">
            <a:extLst>
              <a:ext uri="{FF2B5EF4-FFF2-40B4-BE49-F238E27FC236}">
                <a16:creationId xmlns:a16="http://schemas.microsoft.com/office/drawing/2014/main" id="{88E0F0D7-4A86-5445-BF5D-3B31D6E7630F}"/>
              </a:ext>
            </a:extLst>
          </p:cNvPr>
          <p:cNvSpPr>
            <a:spLocks noGrp="1"/>
          </p:cNvSpPr>
          <p:nvPr>
            <p:ph type="title" hasCustomPrompt="1"/>
          </p:nvPr>
        </p:nvSpPr>
        <p:spPr>
          <a:xfrm>
            <a:off x="628650" y="611803"/>
            <a:ext cx="7897660" cy="994172"/>
          </a:xfrm>
          <a:prstGeom prst="rect">
            <a:avLst/>
          </a:prstGeom>
        </p:spPr>
        <p:txBody>
          <a:bodyPr lIns="0" tIns="0" rIns="0" bIns="0" anchor="t">
            <a:noAutofit/>
          </a:bodyPr>
          <a:lstStyle>
            <a:lvl1pPr algn="ctr">
              <a:defRPr sz="2250" b="1">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54420D67-3774-9D47-A2F5-A332E7C9B633}"/>
              </a:ext>
            </a:extLst>
          </p:cNvPr>
          <p:cNvSpPr>
            <a:spLocks noGrp="1"/>
          </p:cNvSpPr>
          <p:nvPr>
            <p:ph idx="1" hasCustomPrompt="1"/>
          </p:nvPr>
        </p:nvSpPr>
        <p:spPr>
          <a:xfrm>
            <a:off x="628650" y="1650571"/>
            <a:ext cx="7897659" cy="2557220"/>
          </a:xfrm>
          <a:prstGeom prst="rect">
            <a:avLst/>
          </a:prstGeom>
        </p:spPr>
        <p:txBody>
          <a:bodyPr lIns="0" tIns="0" rIns="0" bIns="0">
            <a:noAutofit/>
          </a:bodyPr>
          <a:lstStyle>
            <a:lvl1pPr marL="0" indent="0">
              <a:buFontTx/>
              <a:buNone/>
              <a:defRPr sz="1800">
                <a:solidFill>
                  <a:schemeClr val="tx2"/>
                </a:solidFill>
                <a:latin typeface="GoodPro" panose="020B0504020101020102" pitchFamily="34" charset="77"/>
                <a:cs typeface="Arial" panose="020B0604020202020204" pitchFamily="34" charset="0"/>
              </a:defRPr>
            </a:lvl1pPr>
            <a:lvl2pPr marL="342892" indent="0">
              <a:buFontTx/>
              <a:buNone/>
              <a:defRPr>
                <a:solidFill>
                  <a:schemeClr val="tx2"/>
                </a:solidFill>
                <a:latin typeface="Arial" panose="020B0604020202020204" pitchFamily="34" charset="0"/>
                <a:cs typeface="Arial" panose="020B0604020202020204" pitchFamily="34" charset="0"/>
              </a:defRPr>
            </a:lvl2pPr>
            <a:lvl3pPr marL="685783" indent="0">
              <a:buFontTx/>
              <a:buNone/>
              <a:defRPr>
                <a:solidFill>
                  <a:schemeClr val="tx2"/>
                </a:solidFill>
                <a:latin typeface="Arial" panose="020B0604020202020204" pitchFamily="34" charset="0"/>
                <a:cs typeface="Arial" panose="020B0604020202020204" pitchFamily="34" charset="0"/>
              </a:defRPr>
            </a:lvl3pPr>
            <a:lvl4pPr marL="1028675" indent="0">
              <a:buFontTx/>
              <a:buNone/>
              <a:defRPr>
                <a:solidFill>
                  <a:schemeClr val="tx2"/>
                </a:solidFill>
                <a:latin typeface="Arial" panose="020B0604020202020204" pitchFamily="34" charset="0"/>
                <a:cs typeface="Arial" panose="020B0604020202020204" pitchFamily="34" charset="0"/>
              </a:defRPr>
            </a:lvl4pPr>
            <a:lvl5pPr marL="1371566" indent="0">
              <a:buFontTx/>
              <a:buNone/>
              <a:defRPr>
                <a:solidFill>
                  <a:schemeClr val="tx2"/>
                </a:solidFill>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25609796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Autho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68F77-56C3-2A49-853E-73208F6F8644}"/>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398321A2-F568-8E45-8BB9-FF4270F494B9}"/>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90D200AC-B7F9-3543-A9E4-0D3EEC8D217F}"/>
              </a:ext>
            </a:extLst>
          </p:cNvPr>
          <p:cNvSpPr>
            <a:spLocks noGrp="1"/>
          </p:cNvSpPr>
          <p:nvPr>
            <p:ph type="sldNum" sz="quarter" idx="11"/>
          </p:nvPr>
        </p:nvSpPr>
        <p:spPr/>
        <p:txBody>
          <a:bodyPr/>
          <a:lstStyle/>
          <a:p>
            <a:fld id="{C19DCF79-8D0F-6F4D-A6DF-4BF78324B6C7}" type="slidenum">
              <a:rPr lang="en-US" smtClean="0"/>
              <a:pPr/>
              <a:t>‹#›</a:t>
            </a:fld>
            <a:endParaRPr lang="en-US"/>
          </a:p>
        </p:txBody>
      </p:sp>
      <p:sp>
        <p:nvSpPr>
          <p:cNvPr id="8" name="Picture Placeholder 7">
            <a:extLst>
              <a:ext uri="{FF2B5EF4-FFF2-40B4-BE49-F238E27FC236}">
                <a16:creationId xmlns:a16="http://schemas.microsoft.com/office/drawing/2014/main" id="{C8E3A8DA-ED1D-0C4A-8684-E7AEE8004D86}"/>
              </a:ext>
            </a:extLst>
          </p:cNvPr>
          <p:cNvSpPr>
            <a:spLocks noGrp="1"/>
          </p:cNvSpPr>
          <p:nvPr>
            <p:ph type="pic" sz="quarter" idx="12" hasCustomPrompt="1"/>
          </p:nvPr>
        </p:nvSpPr>
        <p:spPr>
          <a:xfrm>
            <a:off x="468313" y="1695449"/>
            <a:ext cx="1260000" cy="1530000"/>
          </a:xfrm>
          <a:prstGeom prst="rect">
            <a:avLst/>
          </a:prstGeom>
        </p:spPr>
        <p:txBody>
          <a:bodyPr>
            <a:normAutofit/>
          </a:bodyPr>
          <a:lstStyle>
            <a:lvl1pPr>
              <a:defRPr sz="1600"/>
            </a:lvl1pPr>
          </a:lstStyle>
          <a:p>
            <a:r>
              <a:rPr lang="en-US"/>
              <a:t>Picture</a:t>
            </a:r>
          </a:p>
        </p:txBody>
      </p:sp>
      <p:sp>
        <p:nvSpPr>
          <p:cNvPr id="11" name="Content Placeholder 10">
            <a:extLst>
              <a:ext uri="{FF2B5EF4-FFF2-40B4-BE49-F238E27FC236}">
                <a16:creationId xmlns:a16="http://schemas.microsoft.com/office/drawing/2014/main" id="{762CB09C-31C8-614F-B24A-9A3786649A44}"/>
              </a:ext>
            </a:extLst>
          </p:cNvPr>
          <p:cNvSpPr>
            <a:spLocks noGrp="1"/>
          </p:cNvSpPr>
          <p:nvPr>
            <p:ph sz="quarter" idx="13"/>
          </p:nvPr>
        </p:nvSpPr>
        <p:spPr>
          <a:xfrm>
            <a:off x="1866622" y="1695450"/>
            <a:ext cx="2034050" cy="876300"/>
          </a:xfrm>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p:txBody>
      </p:sp>
      <p:sp>
        <p:nvSpPr>
          <p:cNvPr id="17" name="Content Placeholder 10">
            <a:extLst>
              <a:ext uri="{FF2B5EF4-FFF2-40B4-BE49-F238E27FC236}">
                <a16:creationId xmlns:a16="http://schemas.microsoft.com/office/drawing/2014/main" id="{239C6967-6045-0C44-97DF-B68BCBD2BECB}"/>
              </a:ext>
            </a:extLst>
          </p:cNvPr>
          <p:cNvSpPr>
            <a:spLocks noGrp="1"/>
          </p:cNvSpPr>
          <p:nvPr>
            <p:ph sz="quarter" idx="19"/>
          </p:nvPr>
        </p:nvSpPr>
        <p:spPr>
          <a:xfrm>
            <a:off x="6652800" y="1695450"/>
            <a:ext cx="2034000" cy="876300"/>
          </a:xfrm>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p:txBody>
      </p:sp>
      <p:sp>
        <p:nvSpPr>
          <p:cNvPr id="9" name="Picture Placeholder 7">
            <a:extLst>
              <a:ext uri="{FF2B5EF4-FFF2-40B4-BE49-F238E27FC236}">
                <a16:creationId xmlns:a16="http://schemas.microsoft.com/office/drawing/2014/main" id="{AE0D42C3-D266-CB47-85C9-EBCBF9404DCF}"/>
              </a:ext>
            </a:extLst>
          </p:cNvPr>
          <p:cNvSpPr>
            <a:spLocks noGrp="1"/>
          </p:cNvSpPr>
          <p:nvPr>
            <p:ph type="pic" sz="quarter" idx="20" hasCustomPrompt="1"/>
          </p:nvPr>
        </p:nvSpPr>
        <p:spPr>
          <a:xfrm>
            <a:off x="5254491" y="1695449"/>
            <a:ext cx="1260000" cy="1530000"/>
          </a:xfrm>
          <a:prstGeom prst="rect">
            <a:avLst/>
          </a:prstGeom>
        </p:spPr>
        <p:txBody>
          <a:bodyPr>
            <a:normAutofit/>
          </a:bodyPr>
          <a:lstStyle>
            <a:lvl1pPr>
              <a:defRPr sz="1600"/>
            </a:lvl1pPr>
          </a:lstStyle>
          <a:p>
            <a:r>
              <a:rPr lang="en-US"/>
              <a:t>Picture</a:t>
            </a:r>
          </a:p>
        </p:txBody>
      </p:sp>
    </p:spTree>
    <p:extLst>
      <p:ext uri="{BB962C8B-B14F-4D97-AF65-F5344CB8AC3E}">
        <p14:creationId xmlns:p14="http://schemas.microsoft.com/office/powerpoint/2010/main" val="4062709470"/>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side WITH STRAP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5C44-D522-6C4C-A2AF-08CE724642BA}"/>
              </a:ext>
            </a:extLst>
          </p:cNvPr>
          <p:cNvPicPr>
            <a:picLocks noChangeAspect="1"/>
          </p:cNvPicPr>
          <p:nvPr userDrawn="1"/>
        </p:nvPicPr>
        <p:blipFill>
          <a:blip r:embed="rId2"/>
          <a:srcRect/>
          <a:stretch/>
        </p:blipFill>
        <p:spPr>
          <a:xfrm>
            <a:off x="1852" y="1041"/>
            <a:ext cx="9140299" cy="5141418"/>
          </a:xfrm>
          <a:prstGeom prst="rect">
            <a:avLst/>
          </a:prstGeom>
        </p:spPr>
      </p:pic>
      <p:sp>
        <p:nvSpPr>
          <p:cNvPr id="6" name="Title Placeholder 16">
            <a:extLst>
              <a:ext uri="{FF2B5EF4-FFF2-40B4-BE49-F238E27FC236}">
                <a16:creationId xmlns:a16="http://schemas.microsoft.com/office/drawing/2014/main" id="{E947C8D0-518B-46AC-BF1F-49B1A54D4F32}"/>
              </a:ext>
            </a:extLst>
          </p:cNvPr>
          <p:cNvSpPr>
            <a:spLocks noGrp="1"/>
          </p:cNvSpPr>
          <p:nvPr>
            <p:ph type="title" hasCustomPrompt="1"/>
          </p:nvPr>
        </p:nvSpPr>
        <p:spPr>
          <a:xfrm>
            <a:off x="596536" y="1589633"/>
            <a:ext cx="5190223" cy="1071562"/>
          </a:xfrm>
          <a:prstGeom prst="rect">
            <a:avLst/>
          </a:prstGeom>
        </p:spPr>
        <p:txBody>
          <a:bodyPr vert="horz" lIns="91440" tIns="45720" rIns="91440" bIns="45720" rtlCol="0" anchor="t">
            <a:noAutofit/>
          </a:bodyPr>
          <a:lstStyle>
            <a:lvl1pPr>
              <a:defRPr sz="3800">
                <a:solidFill>
                  <a:schemeClr val="bg2"/>
                </a:solidFill>
              </a:defRPr>
            </a:lvl1pPr>
          </a:lstStyle>
          <a:p>
            <a:r>
              <a:rPr lang="en-US"/>
              <a:t>ACCELERATING CHINA’S URBAN TRANSITION</a:t>
            </a:r>
          </a:p>
        </p:txBody>
      </p:sp>
      <p:sp>
        <p:nvSpPr>
          <p:cNvPr id="7" name="Title Placeholder 16">
            <a:extLst>
              <a:ext uri="{FF2B5EF4-FFF2-40B4-BE49-F238E27FC236}">
                <a16:creationId xmlns:a16="http://schemas.microsoft.com/office/drawing/2014/main" id="{B35A3481-44F5-4475-8B1D-DBC1381BE69C}"/>
              </a:ext>
            </a:extLst>
          </p:cNvPr>
          <p:cNvSpPr txBox="1">
            <a:spLocks/>
          </p:cNvSpPr>
          <p:nvPr userDrawn="1"/>
        </p:nvSpPr>
        <p:spPr>
          <a:xfrm>
            <a:off x="596536" y="2736531"/>
            <a:ext cx="3266137" cy="1071562"/>
          </a:xfrm>
          <a:prstGeom prst="rect">
            <a:avLst/>
          </a:prstGeom>
        </p:spPr>
        <p:txBody>
          <a:bodyPr vert="horz" lIns="91440" tIns="45720" rIns="91440" bIns="45720" rtlCol="0" anchor="t">
            <a:noAutofit/>
          </a:bodyPr>
          <a:lstStyle>
            <a:lvl1pPr algn="l" defTabSz="685800" rtl="0" eaLnBrk="1" latinLnBrk="0" hangingPunct="1">
              <a:lnSpc>
                <a:spcPct val="90000"/>
              </a:lnSpc>
              <a:spcBef>
                <a:spcPct val="0"/>
              </a:spcBef>
              <a:buNone/>
              <a:defRPr sz="3800" b="1" i="0" kern="1200">
                <a:solidFill>
                  <a:schemeClr val="bg2"/>
                </a:solidFill>
                <a:latin typeface="Roboto Condensed" panose="02000000000000000000" pitchFamily="2" charset="0"/>
                <a:ea typeface="Roboto Condensed" panose="02000000000000000000" pitchFamily="2" charset="0"/>
                <a:cs typeface="+mj-cs"/>
              </a:defRPr>
            </a:lvl1pPr>
          </a:lstStyle>
          <a:p>
            <a:r>
              <a:rPr lang="en-US" sz="1400">
                <a:solidFill>
                  <a:schemeClr val="bg1"/>
                </a:solidFill>
              </a:rPr>
              <a:t>PRIORITY ACTIONS FOR HIGH-QUALITY GROWTH AND ENHANCING LEADERSHIP FOR CARBON NEUTRALITY</a:t>
            </a:r>
          </a:p>
          <a:p>
            <a:endParaRPr lang="en-US" sz="1400">
              <a:solidFill>
                <a:schemeClr val="bg1"/>
              </a:solidFill>
            </a:endParaRPr>
          </a:p>
        </p:txBody>
      </p:sp>
    </p:spTree>
    <p:extLst>
      <p:ext uri="{BB962C8B-B14F-4D97-AF65-F5344CB8AC3E}">
        <p14:creationId xmlns:p14="http://schemas.microsoft.com/office/powerpoint/2010/main" val="1573546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261255" y="2129966"/>
            <a:ext cx="4475501" cy="1071562"/>
          </a:xfrm>
        </p:spPr>
        <p:txBody>
          <a:bodyPr anchor="b">
            <a:normAutofit/>
          </a:bodyPr>
          <a:lstStyle>
            <a:lvl1pPr>
              <a:defRPr sz="3500">
                <a:solidFill>
                  <a:schemeClr val="bg1"/>
                </a:solidFill>
              </a:defRPr>
            </a:lvl1pPr>
          </a:lstStyle>
          <a:p>
            <a:r>
              <a:rPr lang="en-US"/>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261938" y="3360190"/>
            <a:ext cx="4474818" cy="492619"/>
          </a:xfrm>
          <a:prstGeom prst="rect">
            <a:avLst/>
          </a:prstGeom>
        </p:spPr>
        <p:txBody>
          <a:bodyPr anchor="ctr">
            <a:normAutofit/>
          </a:bodyPr>
          <a:lstStyle>
            <a:lvl1pPr>
              <a:defRPr sz="26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261936" y="3986914"/>
            <a:ext cx="4474817"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author style</a:t>
            </a:r>
            <a:br>
              <a:rPr lang="en-US"/>
            </a:br>
            <a:r>
              <a:rPr lang="en-US"/>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261256" y="4683893"/>
            <a:ext cx="4471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9144000" cy="5143500"/>
          </a:xfrm>
        </p:spPr>
        <p:txBody>
          <a:bodyPr/>
          <a:lstStyle/>
          <a:p>
            <a:endParaRPr lang="en-US"/>
          </a:p>
        </p:txBody>
      </p:sp>
    </p:spTree>
    <p:extLst>
      <p:ext uri="{BB962C8B-B14F-4D97-AF65-F5344CB8AC3E}">
        <p14:creationId xmlns:p14="http://schemas.microsoft.com/office/powerpoint/2010/main" val="422334961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a:stretch>
            <a:fillRect/>
          </a:stretch>
        </p:blipFill>
        <p:spPr>
          <a:xfrm>
            <a:off x="210268" y="214430"/>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34550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261258" y="2129966"/>
            <a:ext cx="5908884" cy="1071562"/>
          </a:xfrm>
        </p:spPr>
        <p:txBody>
          <a:bodyPr anchor="b">
            <a:normAutofit/>
          </a:bodyPr>
          <a:lstStyle>
            <a:lvl1pPr>
              <a:defRPr sz="3500">
                <a:solidFill>
                  <a:schemeClr val="bg1"/>
                </a:solidFill>
              </a:defRPr>
            </a:lvl1pPr>
          </a:lstStyle>
          <a:p>
            <a:r>
              <a:rPr lang="en-US"/>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261938" y="3359388"/>
            <a:ext cx="5908204" cy="493422"/>
          </a:xfrm>
          <a:prstGeom prst="rect">
            <a:avLst/>
          </a:prstGeom>
        </p:spPr>
        <p:txBody>
          <a:bodyPr anchor="ctr">
            <a:normAutofit/>
          </a:bodyPr>
          <a:lstStyle>
            <a:lvl1pPr>
              <a:defRPr sz="26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3985994"/>
            <a:ext cx="5908203" cy="565464"/>
          </a:xfrm>
          <a:prstGeom prst="rect">
            <a:avLst/>
          </a:prstGeom>
        </p:spPr>
        <p:txBody>
          <a:bodyPr>
            <a:noAutofit/>
          </a:bodyPr>
          <a:lstStyle>
            <a:lvl1pPr>
              <a:lnSpc>
                <a:spcPts val="2200"/>
              </a:lnSpc>
              <a:spcBef>
                <a:spcPts val="0"/>
              </a:spcBef>
              <a:spcAft>
                <a:spcPts val="0"/>
              </a:spcAft>
              <a:defRPr sz="1800" b="0" i="0">
                <a:solidFill>
                  <a:schemeClr val="bg2"/>
                </a:solidFill>
                <a:latin typeface="Roboto Condensed" panose="02000000000000000000" pitchFamily="2" charset="0"/>
                <a:ea typeface="Roboto Condensed" panose="02000000000000000000" pitchFamily="2" charset="0"/>
              </a:defRPr>
            </a:lvl1pPr>
          </a:lstStyle>
          <a:p>
            <a:pPr lvl="0"/>
            <a:r>
              <a:rPr lang="en-US"/>
              <a:t>Click to edit master author style</a:t>
            </a:r>
            <a:br>
              <a:rPr lang="en-US"/>
            </a:br>
            <a:r>
              <a:rPr lang="en-US"/>
              <a:t>(max two lines)</a:t>
            </a:r>
          </a:p>
        </p:txBody>
      </p:sp>
    </p:spTree>
    <p:extLst>
      <p:ext uri="{BB962C8B-B14F-4D97-AF65-F5344CB8AC3E}">
        <p14:creationId xmlns:p14="http://schemas.microsoft.com/office/powerpoint/2010/main" val="28714795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33698" y="2724466"/>
            <a:ext cx="4787663" cy="1071562"/>
          </a:xfrm>
        </p:spPr>
        <p:txBody>
          <a:bodyPr anchor="b">
            <a:normAutofit/>
          </a:bodyPr>
          <a:lstStyle>
            <a:lvl1pPr>
              <a:defRPr sz="3500">
                <a:solidFill>
                  <a:schemeClr val="bg1"/>
                </a:solidFill>
              </a:defRPr>
            </a:lvl1pPr>
          </a:lstStyle>
          <a:p>
            <a:r>
              <a:rPr lang="en-US"/>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33698" y="3965142"/>
            <a:ext cx="4787663"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a:t>Click to edit subtitle/detail style</a:t>
            </a:r>
            <a:br>
              <a:rPr lang="en-US"/>
            </a:br>
            <a:r>
              <a:rPr lang="en-US"/>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343490"/>
            <a:ext cx="9144000" cy="3343736"/>
          </a:xfrm>
        </p:spPr>
        <p:txBody>
          <a:bodyPr/>
          <a:lstStyle/>
          <a:p>
            <a:endParaRPr lang="en-US"/>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a:stretch>
            <a:fillRect/>
          </a:stretch>
        </p:blipFill>
        <p:spPr>
          <a:xfrm>
            <a:off x="210268" y="214430"/>
            <a:ext cx="1554114" cy="919045"/>
          </a:xfrm>
          <a:prstGeom prst="rect">
            <a:avLst/>
          </a:prstGeom>
        </p:spPr>
      </p:pic>
    </p:spTree>
    <p:extLst>
      <p:ext uri="{BB962C8B-B14F-4D97-AF65-F5344CB8AC3E}">
        <p14:creationId xmlns:p14="http://schemas.microsoft.com/office/powerpoint/2010/main" val="329774915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2696562" y="1595391"/>
            <a:ext cx="5379232"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269742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61171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4244454" y="1595391"/>
            <a:ext cx="3831340"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a:t>Click to edit medium quote of about 6 lines Click to edit medium quote of about 6 lines Click to edit medium quote of about 6 lines Click to edit medium quote of about 6 lines</a:t>
            </a:r>
            <a:endParaRPr lang="en-US"/>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4244454" y="3443750"/>
            <a:ext cx="2982913" cy="252957"/>
          </a:xfrm>
          <a:prstGeom prst="rect">
            <a:avLst/>
          </a:prstGeom>
        </p:spPr>
        <p:txBody>
          <a:bodyPr anchor="t">
            <a:noAutofit/>
          </a:bodyPr>
          <a:lstStyle>
            <a:lvl1pPr>
              <a:defRPr sz="1400" baseline="0">
                <a:solidFill>
                  <a:schemeClr val="tx2"/>
                </a:solidFill>
              </a:defRPr>
            </a:lvl1pPr>
          </a:lstStyle>
          <a:p>
            <a:pPr lvl="0"/>
            <a:r>
              <a:rPr lang="en-US"/>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2696562" y="1750983"/>
            <a:ext cx="1260000" cy="1504977"/>
          </a:xfrm>
          <a:prstGeom prst="rect">
            <a:avLst/>
          </a:prstGeom>
        </p:spPr>
        <p:txBody>
          <a:bodyPr>
            <a:normAutofit/>
          </a:bodyPr>
          <a:lstStyle>
            <a:lvl1pPr>
              <a:defRPr sz="1600"/>
            </a:lvl1pPr>
          </a:lstStyle>
          <a:p>
            <a:r>
              <a:rPr lang="en-US"/>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2602470" y="3338285"/>
            <a:ext cx="1412319" cy="406205"/>
          </a:xfrm>
        </p:spPr>
        <p:txBody>
          <a:bodyPr anchor="b">
            <a:noAutofit/>
          </a:bodyPr>
          <a:lstStyle>
            <a:lvl1pPr>
              <a:defRPr sz="1200"/>
            </a:lvl1pPr>
            <a:lvl2pPr>
              <a:defRPr sz="1600"/>
            </a:lvl2pPr>
            <a:lvl3pPr>
              <a:defRPr sz="1600"/>
            </a:lvl3pPr>
            <a:lvl4pPr>
              <a:defRPr sz="1600"/>
            </a:lvl4pPr>
            <a:lvl5pPr>
              <a:defRPr sz="1600"/>
            </a:lvl5pPr>
          </a:lstStyle>
          <a:p>
            <a:pPr lvl="0"/>
            <a:r>
              <a:rPr lang="en-US"/>
              <a:t>Click to edit details of picture</a:t>
            </a:r>
          </a:p>
        </p:txBody>
      </p:sp>
    </p:spTree>
    <p:extLst>
      <p:ext uri="{BB962C8B-B14F-4D97-AF65-F5344CB8AC3E}">
        <p14:creationId xmlns:p14="http://schemas.microsoft.com/office/powerpoint/2010/main" val="3544188050"/>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a:srcRect r="16053"/>
          <a:stretch/>
        </p:blipFill>
        <p:spPr>
          <a:xfrm>
            <a:off x="2671279" y="0"/>
            <a:ext cx="6472721"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a:t>Click to insert splash content</a:t>
            </a:r>
          </a:p>
        </p:txBody>
      </p:sp>
    </p:spTree>
    <p:extLst>
      <p:ext uri="{BB962C8B-B14F-4D97-AF65-F5344CB8AC3E}">
        <p14:creationId xmlns:p14="http://schemas.microsoft.com/office/powerpoint/2010/main" val="181331687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457200" y="274638"/>
            <a:ext cx="8229600" cy="1071562"/>
          </a:xfrm>
          <a:prstGeom prst="rect">
            <a:avLst/>
          </a:prstGeom>
        </p:spPr>
        <p:txBody>
          <a:bodyPr vert="horz" lIns="91440" tIns="45720" rIns="91440" bIns="45720" rtlCol="0" anchor="t">
            <a:normAutofit/>
          </a:bodyPr>
          <a:lstStyle/>
          <a:p>
            <a:r>
              <a:rPr lang="en-US"/>
              <a:t>Click to edit Master title style</a:t>
            </a:r>
            <a:br>
              <a:rPr lang="en-US"/>
            </a:br>
            <a:r>
              <a:rPr lang="en-US"/>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367677" y="4748551"/>
            <a:ext cx="3086100" cy="274637"/>
          </a:xfrm>
          <a:prstGeom prst="rect">
            <a:avLst/>
          </a:prstGeom>
        </p:spPr>
        <p:txBody>
          <a:bodyPr vert="horz" lIns="91440" tIns="45720" rIns="91440" bIns="45720" rtlCol="0" anchor="ctr"/>
          <a:lstStyle>
            <a:lvl1pPr algn="l">
              <a:defRPr sz="1000" b="1" i="0">
                <a:solidFill>
                  <a:schemeClr val="accent6"/>
                </a:solidFill>
                <a:latin typeface="Roboto Condensed" panose="02000000000000000000" pitchFamily="2" charset="0"/>
                <a:ea typeface="Roboto Condensed" panose="02000000000000000000" pitchFamily="2" charset="0"/>
              </a:defRPr>
            </a:lvl1pPr>
          </a:lstStyle>
          <a:p>
            <a:r>
              <a:rPr lang="en-US"/>
              <a:t>Report title</a:t>
            </a:r>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6739471" y="4748551"/>
            <a:ext cx="2057400" cy="274637"/>
          </a:xfrm>
          <a:prstGeom prst="rect">
            <a:avLst/>
          </a:prstGeom>
        </p:spPr>
        <p:txBody>
          <a:bodyPr vert="horz" lIns="91440" tIns="45720" rIns="91440" bIns="45720" rtlCol="0" anchor="ctr"/>
          <a:lstStyle>
            <a:lvl1pPr algn="r">
              <a:defRPr sz="1000"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457200" y="1507067"/>
            <a:ext cx="8229600" cy="30871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2931156"/>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679" r:id="rId4"/>
    <p:sldLayoutId id="2147483680" r:id="rId5"/>
    <p:sldLayoutId id="2147483681" r:id="rId6"/>
    <p:sldLayoutId id="2147483690" r:id="rId7"/>
    <p:sldLayoutId id="2147483691" r:id="rId8"/>
    <p:sldLayoutId id="2147483692" r:id="rId9"/>
    <p:sldLayoutId id="2147483697" r:id="rId10"/>
    <p:sldLayoutId id="2147483693" r:id="rId11"/>
    <p:sldLayoutId id="2147483694" r:id="rId12"/>
    <p:sldLayoutId id="2147483695" r:id="rId13"/>
    <p:sldLayoutId id="2147483703" r:id="rId14"/>
  </p:sldLayoutIdLst>
  <p:hf hdr="0" dt="0"/>
  <p:txStyles>
    <p:title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457200" y="274638"/>
            <a:ext cx="8229600" cy="1071562"/>
          </a:xfrm>
          <a:prstGeom prst="rect">
            <a:avLst/>
          </a:prstGeom>
        </p:spPr>
        <p:txBody>
          <a:bodyPr vert="horz" lIns="91440" tIns="45720" rIns="91440" bIns="45720" rtlCol="0" anchor="t">
            <a:normAutofit/>
          </a:bodyPr>
          <a:lstStyle/>
          <a:p>
            <a:r>
              <a:rPr lang="en-US"/>
              <a:t>Click to edit Master title style</a:t>
            </a:r>
            <a:br>
              <a:rPr lang="en-US"/>
            </a:br>
            <a:r>
              <a:rPr lang="en-US"/>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367677" y="4748551"/>
            <a:ext cx="3086100" cy="274637"/>
          </a:xfrm>
          <a:prstGeom prst="rect">
            <a:avLst/>
          </a:prstGeom>
        </p:spPr>
        <p:txBody>
          <a:bodyPr vert="horz" lIns="91440" tIns="45720" rIns="91440" bIns="45720" rtlCol="0" anchor="ctr"/>
          <a:lstStyle>
            <a:lvl1pPr algn="l">
              <a:defRPr sz="1000" b="1" i="0">
                <a:solidFill>
                  <a:schemeClr val="accent6"/>
                </a:solidFill>
                <a:latin typeface="Roboto Condensed" panose="02000000000000000000" pitchFamily="2" charset="0"/>
                <a:ea typeface="Roboto Condensed" panose="02000000000000000000" pitchFamily="2" charset="0"/>
              </a:defRPr>
            </a:lvl1pPr>
          </a:lstStyle>
          <a:p>
            <a:r>
              <a:rPr lang="en-US"/>
              <a:t>Report title</a:t>
            </a:r>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6739471" y="4748551"/>
            <a:ext cx="2057400" cy="274637"/>
          </a:xfrm>
          <a:prstGeom prst="rect">
            <a:avLst/>
          </a:prstGeom>
        </p:spPr>
        <p:txBody>
          <a:bodyPr vert="horz" lIns="91440" tIns="45720" rIns="91440" bIns="45720" rtlCol="0" anchor="ctr"/>
          <a:lstStyle>
            <a:lvl1pPr algn="r">
              <a:defRPr sz="1000"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457200" y="1507067"/>
            <a:ext cx="8229600" cy="308715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486248"/>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Lst>
  <p:hf hdr="0" dt="0"/>
  <p:txStyles>
    <p:title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16.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 Id="rId9"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8.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1C0A03-B1BA-B64C-B941-E82C84BBC9E2}"/>
              </a:ext>
            </a:extLst>
          </p:cNvPr>
          <p:cNvSpPr txBox="1"/>
          <p:nvPr/>
        </p:nvSpPr>
        <p:spPr>
          <a:xfrm>
            <a:off x="415380" y="1449239"/>
            <a:ext cx="4156620" cy="1938992"/>
          </a:xfrm>
          <a:prstGeom prst="rect">
            <a:avLst/>
          </a:prstGeom>
          <a:noFill/>
        </p:spPr>
        <p:txBody>
          <a:bodyPr wrap="square" rtlCol="0">
            <a:spAutoFit/>
          </a:bodyPr>
          <a:lstStyle/>
          <a:p>
            <a:r>
              <a:rPr lang="en-US" altLang="zh-CN" sz="2800" b="1" cap="all">
                <a:solidFill>
                  <a:schemeClr val="bg2"/>
                </a:solidFill>
                <a:latin typeface="Roboto" panose="02010600030101010101" charset="0"/>
                <a:ea typeface="Roboto" panose="02010600030101010101" charset="0"/>
                <a:cs typeface="Roboto" panose="02010600030101010101" charset="0"/>
              </a:rPr>
              <a:t>SEIZING Indonesia's URBAN OPPORTUNITY</a:t>
            </a:r>
          </a:p>
          <a:p>
            <a:endParaRPr lang="en-US" sz="1600" b="1" cap="all">
              <a:solidFill>
                <a:schemeClr val="bg1"/>
              </a:solidFill>
              <a:latin typeface="Roboto" panose="02010600030101010101" charset="0"/>
              <a:ea typeface="Roboto" panose="02010600030101010101" charset="0"/>
              <a:cs typeface="Roboto" panose="02010600030101010101" charset="0"/>
            </a:endParaRPr>
          </a:p>
          <a:p>
            <a:r>
              <a:rPr lang="en-US" sz="1600" cap="all">
                <a:solidFill>
                  <a:schemeClr val="bg1"/>
                </a:solidFill>
                <a:latin typeface="Roboto" panose="02010600030101010101" charset="0"/>
                <a:ea typeface="Roboto" panose="02010600030101010101" charset="0"/>
                <a:cs typeface="Roboto" panose="02010600030101010101" charset="0"/>
              </a:rPr>
              <a:t>Compact, connected, clean and resilient cities as drivers of sustainable development</a:t>
            </a:r>
          </a:p>
        </p:txBody>
      </p:sp>
      <p:pic>
        <p:nvPicPr>
          <p:cNvPr id="4" name="Picture 3" descr="Text&#10;&#10;Description automatically generated">
            <a:extLst>
              <a:ext uri="{FF2B5EF4-FFF2-40B4-BE49-F238E27FC236}">
                <a16:creationId xmlns:a16="http://schemas.microsoft.com/office/drawing/2014/main" id="{6626B924-38B6-974C-89CF-D5B4B5B845AE}"/>
              </a:ext>
            </a:extLst>
          </p:cNvPr>
          <p:cNvPicPr>
            <a:picLocks noChangeAspect="1"/>
          </p:cNvPicPr>
          <p:nvPr/>
        </p:nvPicPr>
        <p:blipFill>
          <a:blip r:embed="rId2">
            <a:lum bright="70000" contrast="-70000"/>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7131489" y="204334"/>
            <a:ext cx="1749753" cy="1035885"/>
          </a:xfrm>
          <a:prstGeom prst="rect">
            <a:avLst/>
          </a:prstGeom>
        </p:spPr>
      </p:pic>
    </p:spTree>
    <p:extLst>
      <p:ext uri="{BB962C8B-B14F-4D97-AF65-F5344CB8AC3E}">
        <p14:creationId xmlns:p14="http://schemas.microsoft.com/office/powerpoint/2010/main" val="3139442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2" descr="A picture containing text, businesscard&#10;&#10;Description automatically generated">
            <a:extLst>
              <a:ext uri="{FF2B5EF4-FFF2-40B4-BE49-F238E27FC236}">
                <a16:creationId xmlns:a16="http://schemas.microsoft.com/office/drawing/2014/main" id="{3505DE17-B60A-F742-92D2-8EE5B068286E}"/>
              </a:ext>
            </a:extLst>
          </p:cNvPr>
          <p:cNvPicPr>
            <a:picLocks noChangeAspect="1"/>
          </p:cNvPicPr>
          <p:nvPr/>
        </p:nvPicPr>
        <p:blipFill>
          <a:blip r:embed="rId3"/>
          <a:srcRect t="19495" b="19495"/>
          <a:stretch>
            <a:fillRect/>
          </a:stretch>
        </p:blipFill>
        <p:spPr>
          <a:xfrm>
            <a:off x="0" y="2571750"/>
            <a:ext cx="0" cy="0"/>
          </a:xfrm>
          <a:prstGeom prst="rect">
            <a:avLst/>
          </a:prstGeom>
        </p:spPr>
      </p:pic>
      <p:sp>
        <p:nvSpPr>
          <p:cNvPr id="18" name="Title 7">
            <a:extLst>
              <a:ext uri="{FF2B5EF4-FFF2-40B4-BE49-F238E27FC236}">
                <a16:creationId xmlns:a16="http://schemas.microsoft.com/office/drawing/2014/main" id="{D6833A71-BED4-7F40-8572-C1CF939E357D}"/>
              </a:ext>
            </a:extLst>
          </p:cNvPr>
          <p:cNvSpPr>
            <a:spLocks noGrp="1"/>
          </p:cNvSpPr>
          <p:nvPr>
            <p:ph type="title"/>
          </p:nvPr>
        </p:nvSpPr>
        <p:spPr>
          <a:xfrm>
            <a:off x="340713" y="1489779"/>
            <a:ext cx="2589626" cy="1184684"/>
          </a:xfrm>
        </p:spPr>
        <p:txBody>
          <a:bodyPr>
            <a:noAutofit/>
          </a:bodyPr>
          <a:lstStyle/>
          <a:p>
            <a:r>
              <a:rPr lang="en-US" sz="2000">
                <a:solidFill>
                  <a:schemeClr val="tx2"/>
                </a:solidFill>
                <a:latin typeface="Roboto" panose="02000000000000000000" pitchFamily="2" charset="0"/>
                <a:ea typeface="Roboto" panose="02000000000000000000" pitchFamily="2" charset="0"/>
              </a:rPr>
              <a:t>Local governments cannot drive the zero-carbon urban transition alone</a:t>
            </a:r>
            <a:br>
              <a:rPr lang="en-US" sz="2000">
                <a:solidFill>
                  <a:schemeClr val="accent1"/>
                </a:solidFill>
                <a:latin typeface="GoodPro" panose="020B0504020101020102" charset="0"/>
              </a:rPr>
            </a:br>
            <a:endParaRPr lang="en-US" sz="2000" b="0">
              <a:solidFill>
                <a:schemeClr val="bg2"/>
              </a:solidFill>
            </a:endParaRPr>
          </a:p>
        </p:txBody>
      </p:sp>
      <p:pic>
        <p:nvPicPr>
          <p:cNvPr id="19" name="Picture 18" descr="A group of colorful rectangles&#10;&#10;Description automatically generated with low confidence">
            <a:extLst>
              <a:ext uri="{FF2B5EF4-FFF2-40B4-BE49-F238E27FC236}">
                <a16:creationId xmlns:a16="http://schemas.microsoft.com/office/drawing/2014/main" id="{26E2C475-3384-AA48-949B-D743793716D3}"/>
              </a:ext>
            </a:extLst>
          </p:cNvPr>
          <p:cNvPicPr>
            <a:picLocks noChangeAspect="1"/>
          </p:cNvPicPr>
          <p:nvPr/>
        </p:nvPicPr>
        <p:blipFill>
          <a:blip r:embed="rId4"/>
          <a:stretch>
            <a:fillRect/>
          </a:stretch>
        </p:blipFill>
        <p:spPr>
          <a:xfrm>
            <a:off x="3300440" y="855365"/>
            <a:ext cx="4814860" cy="2894947"/>
          </a:xfrm>
          <a:prstGeom prst="rect">
            <a:avLst/>
          </a:prstGeom>
        </p:spPr>
      </p:pic>
      <p:sp>
        <p:nvSpPr>
          <p:cNvPr id="20" name="Title 7">
            <a:extLst>
              <a:ext uri="{FF2B5EF4-FFF2-40B4-BE49-F238E27FC236}">
                <a16:creationId xmlns:a16="http://schemas.microsoft.com/office/drawing/2014/main" id="{0EEE8E8E-B311-A546-95CD-112249D904B5}"/>
              </a:ext>
            </a:extLst>
          </p:cNvPr>
          <p:cNvSpPr txBox="1">
            <a:spLocks/>
          </p:cNvSpPr>
          <p:nvPr/>
        </p:nvSpPr>
        <p:spPr>
          <a:xfrm>
            <a:off x="305203" y="3750312"/>
            <a:ext cx="8180198" cy="1073985"/>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3500" b="1" i="0" kern="1200">
                <a:solidFill>
                  <a:schemeClr val="bg1"/>
                </a:solidFill>
                <a:latin typeface="Roboto Condensed" panose="02000000000000000000" pitchFamily="2" charset="0"/>
                <a:ea typeface="Roboto Condensed" panose="02000000000000000000" pitchFamily="2" charset="0"/>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a:ln>
                  <a:noFill/>
                </a:ln>
                <a:solidFill>
                  <a:srgbClr val="3F4444"/>
                </a:solidFill>
                <a:effectLst/>
                <a:uLnTx/>
                <a:uFillTx/>
                <a:latin typeface="Roboto Condensed" panose="02000000000000000000" pitchFamily="2" charset="0"/>
                <a:ea typeface="Roboto Condensed" panose="02000000000000000000" pitchFamily="2" charset="0"/>
                <a:cs typeface="+mj-cs"/>
              </a:rPr>
              <a:t>National or other higher-tier governments have primary authority over the measures required to achieve two-thirds of global urban abatement potential, including decarbonisation of electricity.</a:t>
            </a:r>
            <a:endParaRPr kumimoji="0" lang="en-US" sz="2000" b="0" i="0" u="none" strike="noStrike" kern="1200" cap="none" spc="0" normalizeH="0" baseline="0" noProof="0">
              <a:ln>
                <a:noFill/>
              </a:ln>
              <a:solidFill>
                <a:srgbClr val="3F4444"/>
              </a:solidFill>
              <a:effectLst/>
              <a:uLnTx/>
              <a:uFillTx/>
              <a:latin typeface="Roboto Condensed" panose="02000000000000000000" pitchFamily="2" charset="0"/>
              <a:ea typeface="Roboto Condensed" panose="02000000000000000000" pitchFamily="2" charset="0"/>
              <a:cs typeface="+mj-cs"/>
            </a:endParaRPr>
          </a:p>
        </p:txBody>
      </p:sp>
      <p:sp>
        <p:nvSpPr>
          <p:cNvPr id="21" name="Title 1">
            <a:extLst>
              <a:ext uri="{FF2B5EF4-FFF2-40B4-BE49-F238E27FC236}">
                <a16:creationId xmlns:a16="http://schemas.microsoft.com/office/drawing/2014/main" id="{B769D5C2-1C46-FF4A-B924-B0B81AB3EE7B}"/>
              </a:ext>
            </a:extLst>
          </p:cNvPr>
          <p:cNvSpPr txBox="1">
            <a:spLocks/>
          </p:cNvSpPr>
          <p:nvPr/>
        </p:nvSpPr>
        <p:spPr>
          <a:xfrm>
            <a:off x="289478" y="206992"/>
            <a:ext cx="8565043" cy="994172"/>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defRPr/>
            </a:pPr>
            <a:r>
              <a:rPr kumimoji="0" lang="en-US" sz="3000" b="1" i="0" u="none" strike="noStrike" kern="1200" cap="none" spc="0" normalizeH="0" baseline="0" noProof="0">
                <a:ln>
                  <a:noFill/>
                </a:ln>
                <a:solidFill>
                  <a:srgbClr val="171C8F"/>
                </a:solidFill>
                <a:effectLst/>
                <a:uLnTx/>
                <a:uFillTx/>
                <a:latin typeface="Roboto Condensed" panose="02000000000000000000" pitchFamily="2" charset="0"/>
                <a:ea typeface="Roboto Condensed" panose="02000000000000000000" pitchFamily="2" charset="0"/>
                <a:cs typeface="+mj-cs"/>
              </a:rPr>
              <a:t>National leadership to seize the urban opportunity will be critical</a:t>
            </a:r>
          </a:p>
        </p:txBody>
      </p:sp>
    </p:spTree>
    <p:extLst>
      <p:ext uri="{BB962C8B-B14F-4D97-AF65-F5344CB8AC3E}">
        <p14:creationId xmlns:p14="http://schemas.microsoft.com/office/powerpoint/2010/main" val="3545950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tree, outdoor, road&#10;&#10;Description automatically generated">
            <a:extLst>
              <a:ext uri="{FF2B5EF4-FFF2-40B4-BE49-F238E27FC236}">
                <a16:creationId xmlns:a16="http://schemas.microsoft.com/office/drawing/2014/main" id="{B47F87C6-A8D6-489A-BF6A-ACCB96190C1A}"/>
              </a:ext>
            </a:extLst>
          </p:cNvPr>
          <p:cNvPicPr>
            <a:picLocks noChangeAspect="1"/>
          </p:cNvPicPr>
          <p:nvPr/>
        </p:nvPicPr>
        <p:blipFill rotWithShape="1">
          <a:blip r:embed="rId3"/>
          <a:srcRect r="16231"/>
          <a:stretch/>
        </p:blipFill>
        <p:spPr>
          <a:xfrm>
            <a:off x="2661635" y="0"/>
            <a:ext cx="6482366" cy="5143500"/>
          </a:xfrm>
          <a:prstGeom prst="rect">
            <a:avLst/>
          </a:prstGeom>
        </p:spPr>
      </p:pic>
      <p:sp>
        <p:nvSpPr>
          <p:cNvPr id="4" name="Rectangle 3">
            <a:extLst>
              <a:ext uri="{FF2B5EF4-FFF2-40B4-BE49-F238E27FC236}">
                <a16:creationId xmlns:a16="http://schemas.microsoft.com/office/drawing/2014/main" id="{0EEEED26-5C13-42CA-A8BD-C7706985C0FA}"/>
              </a:ext>
            </a:extLst>
          </p:cNvPr>
          <p:cNvSpPr/>
          <p:nvPr/>
        </p:nvSpPr>
        <p:spPr>
          <a:xfrm>
            <a:off x="449515" y="385763"/>
            <a:ext cx="3461461" cy="43719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23FD301-F66B-4DCA-BF49-DDD00FF22F11}"/>
              </a:ext>
            </a:extLst>
          </p:cNvPr>
          <p:cNvSpPr>
            <a:spLocks noGrp="1"/>
          </p:cNvSpPr>
          <p:nvPr>
            <p:ph type="title"/>
          </p:nvPr>
        </p:nvSpPr>
        <p:spPr>
          <a:xfrm>
            <a:off x="515295" y="742156"/>
            <a:ext cx="3344238" cy="685799"/>
          </a:xfrm>
        </p:spPr>
        <p:txBody>
          <a:bodyPr>
            <a:normAutofit/>
          </a:bodyPr>
          <a:lstStyle/>
          <a:p>
            <a:r>
              <a:rPr lang="en-US" b="1">
                <a:solidFill>
                  <a:schemeClr val="tx2"/>
                </a:solidFill>
              </a:rPr>
              <a:t>Recommendations</a:t>
            </a:r>
          </a:p>
        </p:txBody>
      </p:sp>
      <p:sp>
        <p:nvSpPr>
          <p:cNvPr id="3" name="Content Placeholder 2">
            <a:extLst>
              <a:ext uri="{FF2B5EF4-FFF2-40B4-BE49-F238E27FC236}">
                <a16:creationId xmlns:a16="http://schemas.microsoft.com/office/drawing/2014/main" id="{F2F26A02-3AEC-40DA-BB2C-C94FBDDC8186}"/>
              </a:ext>
            </a:extLst>
          </p:cNvPr>
          <p:cNvSpPr>
            <a:spLocks noGrp="1"/>
          </p:cNvSpPr>
          <p:nvPr>
            <p:ph sz="quarter" idx="11"/>
          </p:nvPr>
        </p:nvSpPr>
        <p:spPr>
          <a:xfrm>
            <a:off x="449515" y="1427955"/>
            <a:ext cx="3447124" cy="2835274"/>
          </a:xfrm>
        </p:spPr>
        <p:txBody>
          <a:bodyPr>
            <a:normAutofit fontScale="92500" lnSpcReduction="20000"/>
          </a:bodyPr>
          <a:lstStyle/>
          <a:p>
            <a:pPr marL="285750" indent="-285750">
              <a:buClr>
                <a:schemeClr val="bg1"/>
              </a:buClr>
              <a:buFont typeface="Arial" panose="020B0604020202020204" pitchFamily="34" charset="0"/>
              <a:buChar char="•"/>
            </a:pPr>
            <a:r>
              <a:rPr lang="en-US"/>
              <a:t>Invest in </a:t>
            </a:r>
            <a:r>
              <a:rPr lang="en-US" b="1"/>
              <a:t>sustainable urban mobility</a:t>
            </a:r>
            <a:r>
              <a:rPr lang="en-US"/>
              <a:t>, including both public transport, and walking and biking infrastructure</a:t>
            </a:r>
          </a:p>
          <a:p>
            <a:pPr marL="285750" indent="-285750">
              <a:buClr>
                <a:schemeClr val="bg1"/>
              </a:buClr>
              <a:buFont typeface="Arial" panose="020B0604020202020204" pitchFamily="34" charset="0"/>
              <a:buChar char="•"/>
            </a:pPr>
            <a:r>
              <a:rPr lang="en-US"/>
              <a:t>Scale up </a:t>
            </a:r>
            <a:r>
              <a:rPr lang="en-US" b="1"/>
              <a:t>ecosystems restoration </a:t>
            </a:r>
            <a:r>
              <a:rPr lang="en-US"/>
              <a:t>within and around cities to build resilience</a:t>
            </a:r>
          </a:p>
          <a:p>
            <a:pPr marL="285750" indent="-285750">
              <a:buClr>
                <a:schemeClr val="bg1"/>
              </a:buClr>
              <a:buFont typeface="Arial" panose="020B0604020202020204" pitchFamily="34" charset="0"/>
              <a:buChar char="•"/>
            </a:pPr>
            <a:r>
              <a:rPr lang="en-US"/>
              <a:t>Accelerate the transition to </a:t>
            </a:r>
            <a:r>
              <a:rPr lang="en-US" b="1"/>
              <a:t>clean electricity</a:t>
            </a:r>
          </a:p>
          <a:p>
            <a:pPr marL="285750" indent="-285750">
              <a:buClr>
                <a:schemeClr val="bg1"/>
              </a:buClr>
              <a:buFont typeface="Arial" panose="020B0604020202020204" pitchFamily="34" charset="0"/>
              <a:buChar char="•"/>
            </a:pPr>
            <a:r>
              <a:rPr lang="en-US"/>
              <a:t>Leverage the </a:t>
            </a:r>
            <a:r>
              <a:rPr lang="en-US" b="1"/>
              <a:t>Smart Cities movement</a:t>
            </a:r>
            <a:r>
              <a:rPr lang="en-US"/>
              <a:t> to advance sustainability, resilience-building and inclusion</a:t>
            </a:r>
          </a:p>
        </p:txBody>
      </p:sp>
    </p:spTree>
    <p:extLst>
      <p:ext uri="{BB962C8B-B14F-4D97-AF65-F5344CB8AC3E}">
        <p14:creationId xmlns:p14="http://schemas.microsoft.com/office/powerpoint/2010/main" val="2342671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0EF166-70C4-B749-AD58-00315C052CA4}"/>
              </a:ext>
            </a:extLst>
          </p:cNvPr>
          <p:cNvSpPr/>
          <p:nvPr/>
        </p:nvSpPr>
        <p:spPr>
          <a:xfrm>
            <a:off x="-60561" y="3900953"/>
            <a:ext cx="9262872" cy="1276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defRPr/>
            </a:pPr>
            <a:endParaRPr lang="en-US">
              <a:solidFill>
                <a:srgbClr val="FFFFFF"/>
              </a:solidFill>
              <a:latin typeface="Arial" panose="020B0604020202020204"/>
            </a:endParaRPr>
          </a:p>
        </p:txBody>
      </p:sp>
      <p:sp>
        <p:nvSpPr>
          <p:cNvPr id="4" name="TextBox 3">
            <a:extLst>
              <a:ext uri="{FF2B5EF4-FFF2-40B4-BE49-F238E27FC236}">
                <a16:creationId xmlns:a16="http://schemas.microsoft.com/office/drawing/2014/main" id="{BF04929D-4EE0-234F-8041-A14BC81492FD}"/>
              </a:ext>
            </a:extLst>
          </p:cNvPr>
          <p:cNvSpPr txBox="1"/>
          <p:nvPr/>
        </p:nvSpPr>
        <p:spPr>
          <a:xfrm>
            <a:off x="1052205" y="3982561"/>
            <a:ext cx="1552014" cy="276999"/>
          </a:xfrm>
          <a:prstGeom prst="rect">
            <a:avLst/>
          </a:prstGeom>
          <a:noFill/>
        </p:spPr>
        <p:txBody>
          <a:bodyPr wrap="square" rtlCol="0">
            <a:spAutoFit/>
          </a:bodyPr>
          <a:lstStyle/>
          <a:p>
            <a:pPr defTabSz="457189">
              <a:defRPr/>
            </a:pPr>
            <a:r>
              <a:rPr lang="en-US" sz="1200" dirty="0">
                <a:solidFill>
                  <a:srgbClr val="171C8F"/>
                </a:solidFill>
                <a:latin typeface="Roboto Condensed" panose="02000000000000000000" pitchFamily="2" charset="0"/>
                <a:ea typeface="Roboto Condensed" panose="02000000000000000000" pitchFamily="2" charset="0"/>
              </a:rPr>
              <a:t>Co-managed by</a:t>
            </a:r>
          </a:p>
        </p:txBody>
      </p:sp>
      <p:sp>
        <p:nvSpPr>
          <p:cNvPr id="5" name="TextBox 4">
            <a:extLst>
              <a:ext uri="{FF2B5EF4-FFF2-40B4-BE49-F238E27FC236}">
                <a16:creationId xmlns:a16="http://schemas.microsoft.com/office/drawing/2014/main" id="{EC99DC0A-E0C4-FA4B-B22E-119AF57318F5}"/>
              </a:ext>
            </a:extLst>
          </p:cNvPr>
          <p:cNvSpPr txBox="1"/>
          <p:nvPr/>
        </p:nvSpPr>
        <p:spPr>
          <a:xfrm>
            <a:off x="3519530" y="3982561"/>
            <a:ext cx="1552014" cy="276999"/>
          </a:xfrm>
          <a:prstGeom prst="rect">
            <a:avLst/>
          </a:prstGeom>
          <a:noFill/>
        </p:spPr>
        <p:txBody>
          <a:bodyPr wrap="square" rtlCol="0">
            <a:spAutoFit/>
          </a:bodyPr>
          <a:lstStyle/>
          <a:p>
            <a:pPr defTabSz="457189">
              <a:defRPr/>
            </a:pPr>
            <a:r>
              <a:rPr lang="en-US" sz="1200" dirty="0">
                <a:solidFill>
                  <a:srgbClr val="171C8F"/>
                </a:solidFill>
                <a:latin typeface="Roboto Condensed" panose="02000000000000000000" pitchFamily="2" charset="0"/>
                <a:ea typeface="Roboto Condensed" panose="02000000000000000000" pitchFamily="2" charset="0"/>
              </a:rPr>
              <a:t>Report funded by</a:t>
            </a:r>
          </a:p>
        </p:txBody>
      </p:sp>
      <p:sp>
        <p:nvSpPr>
          <p:cNvPr id="6" name="TextBox 5">
            <a:extLst>
              <a:ext uri="{FF2B5EF4-FFF2-40B4-BE49-F238E27FC236}">
                <a16:creationId xmlns:a16="http://schemas.microsoft.com/office/drawing/2014/main" id="{68A9F9B8-2DD9-D941-AD6E-F5C4FA3C8236}"/>
              </a:ext>
            </a:extLst>
          </p:cNvPr>
          <p:cNvSpPr txBox="1"/>
          <p:nvPr/>
        </p:nvSpPr>
        <p:spPr>
          <a:xfrm>
            <a:off x="6360920" y="3996822"/>
            <a:ext cx="1552014" cy="276999"/>
          </a:xfrm>
          <a:prstGeom prst="rect">
            <a:avLst/>
          </a:prstGeom>
          <a:noFill/>
        </p:spPr>
        <p:txBody>
          <a:bodyPr wrap="square" rtlCol="0">
            <a:spAutoFit/>
          </a:bodyPr>
          <a:lstStyle/>
          <a:p>
            <a:pPr defTabSz="457189">
              <a:defRPr/>
            </a:pPr>
            <a:r>
              <a:rPr lang="en-US" sz="1200" dirty="0">
                <a:solidFill>
                  <a:srgbClr val="171C8F"/>
                </a:solidFill>
                <a:latin typeface="Roboto Condensed" panose="02000000000000000000" pitchFamily="2" charset="0"/>
                <a:ea typeface="Roboto Condensed" panose="02000000000000000000" pitchFamily="2" charset="0"/>
              </a:rPr>
              <a:t>In partnership with</a:t>
            </a:r>
          </a:p>
        </p:txBody>
      </p:sp>
      <p:pic>
        <p:nvPicPr>
          <p:cNvPr id="7" name="Picture 6">
            <a:extLst>
              <a:ext uri="{FF2B5EF4-FFF2-40B4-BE49-F238E27FC236}">
                <a16:creationId xmlns:a16="http://schemas.microsoft.com/office/drawing/2014/main" id="{291D4553-BEF7-A646-894C-F108EB8CC24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56" y="4303694"/>
            <a:ext cx="2248775" cy="738945"/>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0E77C282-6205-6D42-B464-28D5CCFC9BC8}"/>
              </a:ext>
            </a:extLst>
          </p:cNvPr>
          <p:cNvPicPr/>
          <p:nvPr/>
        </p:nvPicPr>
        <p:blipFill>
          <a:blip r:embed="rId3">
            <a:extLst>
              <a:ext uri="{28A0092B-C50C-407E-A947-70E740481C1C}">
                <a14:useLocalDpi xmlns:a14="http://schemas.microsoft.com/office/drawing/2010/main" val="0"/>
              </a:ext>
            </a:extLst>
          </a:blip>
          <a:stretch>
            <a:fillRect/>
          </a:stretch>
        </p:blipFill>
        <p:spPr>
          <a:xfrm>
            <a:off x="2189878" y="4404292"/>
            <a:ext cx="537746" cy="537746"/>
          </a:xfrm>
          <a:prstGeom prst="rect">
            <a:avLst/>
          </a:prstGeom>
        </p:spPr>
      </p:pic>
      <p:pic>
        <p:nvPicPr>
          <p:cNvPr id="9" name="Picture 2" descr="A picture containing icon&#10;&#10;Description automatically generated">
            <a:extLst>
              <a:ext uri="{FF2B5EF4-FFF2-40B4-BE49-F238E27FC236}">
                <a16:creationId xmlns:a16="http://schemas.microsoft.com/office/drawing/2014/main" id="{BF41B957-B72D-544B-842E-EB2B1280F6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753" y="4491128"/>
            <a:ext cx="2506344" cy="40953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close up of a logo&#10;&#10;Description automatically generated">
            <a:extLst>
              <a:ext uri="{FF2B5EF4-FFF2-40B4-BE49-F238E27FC236}">
                <a16:creationId xmlns:a16="http://schemas.microsoft.com/office/drawing/2014/main" id="{92E8C934-EAB4-144E-B928-13AF09242E8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807345" y="4273905"/>
            <a:ext cx="2419762" cy="254347"/>
          </a:xfrm>
          <a:prstGeom prst="rect">
            <a:avLst/>
          </a:prstGeom>
        </p:spPr>
      </p:pic>
      <p:pic>
        <p:nvPicPr>
          <p:cNvPr id="11" name="Picture 10" descr="Graphical user interface, text&#10;&#10;Description automatically generated">
            <a:extLst>
              <a:ext uri="{FF2B5EF4-FFF2-40B4-BE49-F238E27FC236}">
                <a16:creationId xmlns:a16="http://schemas.microsoft.com/office/drawing/2014/main" id="{EA7B7CA0-D21D-A64B-8F40-AAEFF251A021}"/>
              </a:ext>
            </a:extLst>
          </p:cNvPr>
          <p:cNvPicPr/>
          <p:nvPr/>
        </p:nvPicPr>
        <p:blipFill>
          <a:blip r:embed="rId6"/>
          <a:stretch>
            <a:fillRect/>
          </a:stretch>
        </p:blipFill>
        <p:spPr>
          <a:xfrm>
            <a:off x="5864200" y="4529205"/>
            <a:ext cx="1482876" cy="534106"/>
          </a:xfrm>
          <a:prstGeom prst="rect">
            <a:avLst/>
          </a:prstGeom>
        </p:spPr>
      </p:pic>
      <p:pic>
        <p:nvPicPr>
          <p:cNvPr id="12" name="Picture 11" descr="Text&#10;&#10;Description automatically generated">
            <a:extLst>
              <a:ext uri="{FF2B5EF4-FFF2-40B4-BE49-F238E27FC236}">
                <a16:creationId xmlns:a16="http://schemas.microsoft.com/office/drawing/2014/main" id="{7FB4FD2B-6E6B-0A47-A3DE-C8665B39F111}"/>
              </a:ext>
            </a:extLst>
          </p:cNvPr>
          <p:cNvPicPr/>
          <p:nvPr/>
        </p:nvPicPr>
        <p:blipFill rotWithShape="1">
          <a:blip r:embed="rId7"/>
          <a:srcRect t="14571" b="11559"/>
          <a:stretch/>
        </p:blipFill>
        <p:spPr bwMode="auto">
          <a:xfrm>
            <a:off x="7381645" y="4491129"/>
            <a:ext cx="1395554" cy="572182"/>
          </a:xfrm>
          <a:prstGeom prst="rect">
            <a:avLst/>
          </a:prstGeom>
          <a:ln>
            <a:noFill/>
          </a:ln>
          <a:extLst>
            <a:ext uri="{53640926-AAD7-44D8-BBD7-CCE9431645EC}">
              <a14:shadowObscured xmlns:a14="http://schemas.microsoft.com/office/drawing/2010/main"/>
            </a:ext>
          </a:extLst>
        </p:spPr>
      </p:pic>
      <p:sp>
        <p:nvSpPr>
          <p:cNvPr id="13" name="Text Placeholder 1">
            <a:extLst>
              <a:ext uri="{FF2B5EF4-FFF2-40B4-BE49-F238E27FC236}">
                <a16:creationId xmlns:a16="http://schemas.microsoft.com/office/drawing/2014/main" id="{EE1325B1-019E-F64D-9A70-AB5D21EEEC88}"/>
              </a:ext>
            </a:extLst>
          </p:cNvPr>
          <p:cNvSpPr txBox="1">
            <a:spLocks/>
          </p:cNvSpPr>
          <p:nvPr/>
        </p:nvSpPr>
        <p:spPr>
          <a:xfrm>
            <a:off x="373923" y="2841839"/>
            <a:ext cx="3322090" cy="1149570"/>
          </a:xfrm>
          <a:prstGeom prst="rect">
            <a:avLst/>
          </a:prstGeom>
        </p:spPr>
        <p:txBody>
          <a:bodyPr anchor="ctr"/>
          <a:lst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685783">
              <a:spcBef>
                <a:spcPts val="0"/>
              </a:spcBef>
              <a:spcAft>
                <a:spcPts val="0"/>
              </a:spcAft>
              <a:buClr>
                <a:srgbClr val="171C8F"/>
              </a:buClr>
              <a:defRPr/>
            </a:pPr>
            <a:r>
              <a:rPr lang="en-US" sz="2000" dirty="0" err="1">
                <a:solidFill>
                  <a:srgbClr val="FFFFFF"/>
                </a:solidFill>
              </a:rPr>
              <a:t>urbantransitions.global</a:t>
            </a:r>
            <a:endParaRPr lang="en-US" sz="2000" dirty="0">
              <a:solidFill>
                <a:srgbClr val="FFFFFF"/>
              </a:solidFill>
            </a:endParaRPr>
          </a:p>
          <a:p>
            <a:pPr defTabSz="685783">
              <a:spcBef>
                <a:spcPts val="0"/>
              </a:spcBef>
              <a:spcAft>
                <a:spcPts val="0"/>
              </a:spcAft>
              <a:buClr>
                <a:srgbClr val="171C8F"/>
              </a:buClr>
              <a:defRPr/>
            </a:pPr>
            <a:r>
              <a:rPr lang="en-US" sz="2000" dirty="0">
                <a:solidFill>
                  <a:srgbClr val="FFFFFF"/>
                </a:solidFill>
              </a:rPr>
              <a:t>#</a:t>
            </a:r>
            <a:r>
              <a:rPr lang="en-US" sz="2000" dirty="0" err="1">
                <a:solidFill>
                  <a:srgbClr val="FFFFFF"/>
                </a:solidFill>
              </a:rPr>
              <a:t>UrbanOpportunity</a:t>
            </a:r>
            <a:endParaRPr lang="en-US" sz="2000" dirty="0">
              <a:solidFill>
                <a:srgbClr val="FFFFFF"/>
              </a:solidFill>
            </a:endParaRPr>
          </a:p>
        </p:txBody>
      </p:sp>
      <p:pic>
        <p:nvPicPr>
          <p:cNvPr id="14" name="Picture 13" descr="Text&#10;&#10;Description automatically generated">
            <a:extLst>
              <a:ext uri="{FF2B5EF4-FFF2-40B4-BE49-F238E27FC236}">
                <a16:creationId xmlns:a16="http://schemas.microsoft.com/office/drawing/2014/main" id="{575DBAA0-1587-7E4A-A530-C4EAFE35980E}"/>
              </a:ext>
            </a:extLst>
          </p:cNvPr>
          <p:cNvPicPr>
            <a:picLocks noChangeAspect="1"/>
          </p:cNvPicPr>
          <p:nvPr/>
        </p:nvPicPr>
        <p:blipFill>
          <a:blip r:embed="rId8">
            <a:lum bright="70000" contrast="-70000"/>
            <a:extLst>
              <a:ext uri="{BEBA8EAE-BF5A-486C-A8C5-ECC9F3942E4B}">
                <a14:imgProps xmlns:a14="http://schemas.microsoft.com/office/drawing/2010/main">
                  <a14:imgLayer r:embed="rId9">
                    <a14:imgEffect>
                      <a14:colorTemperature colorTemp="4700"/>
                    </a14:imgEffect>
                  </a14:imgLayer>
                </a14:imgProps>
              </a:ext>
            </a:extLst>
          </a:blip>
          <a:stretch>
            <a:fillRect/>
          </a:stretch>
        </p:blipFill>
        <p:spPr>
          <a:xfrm>
            <a:off x="7131490" y="204335"/>
            <a:ext cx="1749753" cy="1035885"/>
          </a:xfrm>
          <a:prstGeom prst="rect">
            <a:avLst/>
          </a:prstGeom>
        </p:spPr>
      </p:pic>
      <p:sp>
        <p:nvSpPr>
          <p:cNvPr id="15" name="TextBox 14">
            <a:extLst>
              <a:ext uri="{FF2B5EF4-FFF2-40B4-BE49-F238E27FC236}">
                <a16:creationId xmlns:a16="http://schemas.microsoft.com/office/drawing/2014/main" id="{47C4EA38-65BF-5142-82FD-B073D01D13B8}"/>
              </a:ext>
            </a:extLst>
          </p:cNvPr>
          <p:cNvSpPr txBox="1"/>
          <p:nvPr/>
        </p:nvSpPr>
        <p:spPr>
          <a:xfrm>
            <a:off x="373922" y="1538350"/>
            <a:ext cx="4176143" cy="1015663"/>
          </a:xfrm>
          <a:prstGeom prst="rect">
            <a:avLst/>
          </a:prstGeom>
          <a:noFill/>
        </p:spPr>
        <p:txBody>
          <a:bodyPr wrap="none" rtlCol="0">
            <a:spAutoFit/>
          </a:bodyPr>
          <a:lstStyle/>
          <a:p>
            <a:pPr defTabSz="457189"/>
            <a:r>
              <a:rPr lang="en-US" sz="3000" b="1" dirty="0">
                <a:solidFill>
                  <a:srgbClr val="FF8F1C"/>
                </a:solidFill>
                <a:latin typeface="Roboto" panose="02000000000000000000" pitchFamily="2" charset="0"/>
                <a:ea typeface="Roboto" panose="02000000000000000000" pitchFamily="2" charset="0"/>
              </a:rPr>
              <a:t>SEIZING INDONESIA’S </a:t>
            </a:r>
          </a:p>
          <a:p>
            <a:pPr defTabSz="457189"/>
            <a:r>
              <a:rPr lang="en-US" sz="3000" b="1" dirty="0">
                <a:solidFill>
                  <a:srgbClr val="FF8F1C"/>
                </a:solidFill>
                <a:latin typeface="Roboto" panose="02000000000000000000" pitchFamily="2" charset="0"/>
                <a:ea typeface="Roboto" panose="02000000000000000000" pitchFamily="2" charset="0"/>
              </a:rPr>
              <a:t>URBAN OPPORTUNITY</a:t>
            </a:r>
          </a:p>
        </p:txBody>
      </p:sp>
    </p:spTree>
    <p:extLst>
      <p:ext uri="{BB962C8B-B14F-4D97-AF65-F5344CB8AC3E}">
        <p14:creationId xmlns:p14="http://schemas.microsoft.com/office/powerpoint/2010/main" val="1789934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2FC623-0D85-48A2-8559-BABDBBE55C67}"/>
              </a:ext>
            </a:extLst>
          </p:cNvPr>
          <p:cNvSpPr txBox="1">
            <a:spLocks/>
          </p:cNvSpPr>
          <p:nvPr/>
        </p:nvSpPr>
        <p:spPr>
          <a:xfrm>
            <a:off x="628650" y="611803"/>
            <a:ext cx="7897660" cy="323906"/>
          </a:xfrm>
          <a:prstGeom prst="rect">
            <a:avLst/>
          </a:prstGeom>
        </p:spPr>
        <p:txBody>
          <a:bodyPr vert="horz" lIns="0" tIns="0" rIns="0" bIns="0" rtlCol="0" anchor="t">
            <a:noAutofit/>
          </a:bodyPr>
          <a:lstStyle>
            <a:lvl1pPr algn="ctr" defTabSz="685800" rtl="0" eaLnBrk="1" latinLnBrk="0" hangingPunct="1">
              <a:lnSpc>
                <a:spcPct val="90000"/>
              </a:lnSpc>
              <a:spcBef>
                <a:spcPct val="0"/>
              </a:spcBef>
              <a:buNone/>
              <a:defRPr sz="2250" b="1" i="0" kern="1200">
                <a:solidFill>
                  <a:schemeClr val="tx2"/>
                </a:solidFill>
                <a:latin typeface="Roboto Condensed" panose="02000000000000000000" pitchFamily="2" charset="0"/>
                <a:ea typeface="Roboto Condensed" panose="02000000000000000000" pitchFamily="2" charset="0"/>
                <a:cs typeface="+mj-cs"/>
              </a:defRPr>
            </a:lvl1pPr>
          </a:lstStyle>
          <a:p>
            <a:pPr algn="l"/>
            <a:r>
              <a:rPr lang="en-US"/>
              <a:t>About the </a:t>
            </a:r>
            <a:r>
              <a:rPr lang="en-US" i="1"/>
              <a:t>Seizing Indonesia’s Urban Opportunity </a:t>
            </a:r>
            <a:r>
              <a:rPr lang="en-US"/>
              <a:t>report</a:t>
            </a:r>
          </a:p>
        </p:txBody>
      </p:sp>
      <p:sp>
        <p:nvSpPr>
          <p:cNvPr id="5" name="Content Placeholder 2">
            <a:extLst>
              <a:ext uri="{FF2B5EF4-FFF2-40B4-BE49-F238E27FC236}">
                <a16:creationId xmlns:a16="http://schemas.microsoft.com/office/drawing/2014/main" id="{2164ED5B-6ED4-428E-BF02-46CE27C98456}"/>
              </a:ext>
            </a:extLst>
          </p:cNvPr>
          <p:cNvSpPr>
            <a:spLocks noGrp="1"/>
          </p:cNvSpPr>
          <p:nvPr>
            <p:ph idx="1"/>
          </p:nvPr>
        </p:nvSpPr>
        <p:spPr>
          <a:xfrm>
            <a:off x="623170" y="1424853"/>
            <a:ext cx="7897660" cy="3001160"/>
          </a:xfrm>
        </p:spPr>
        <p:txBody>
          <a:bodyPr/>
          <a:lstStyle/>
          <a:p>
            <a:pPr marL="285750" lvl="0" indent="-285750">
              <a:lnSpc>
                <a:spcPct val="90000"/>
              </a:lnSpc>
              <a:buFont typeface="Arial" panose="020B0604020202020204" pitchFamily="34" charset="0"/>
              <a:buChar char="•"/>
            </a:pPr>
            <a:r>
              <a:rPr lang="en-US">
                <a:latin typeface="Roboto" panose="02000000000000000000" pitchFamily="2" charset="0"/>
              </a:rPr>
              <a:t>Launched to support the COP26 UK Presidency in building momentum for enhanced climate ambition by national governments and other actors ahead of COP26 in Glasgow. Through insights from Indonesia, it provides a call to action to tackle the triple challenges of COVID-19 recovery, economic development, and climate action by transforming cities. </a:t>
            </a:r>
          </a:p>
          <a:p>
            <a:pPr marL="285750" lvl="0" indent="-285750">
              <a:lnSpc>
                <a:spcPct val="90000"/>
              </a:lnSpc>
              <a:buFont typeface="Arial" panose="020B0604020202020204" pitchFamily="34" charset="0"/>
              <a:buChar char="•"/>
            </a:pPr>
            <a:r>
              <a:rPr lang="en-US">
                <a:latin typeface="Roboto" panose="02000000000000000000" pitchFamily="2" charset="0"/>
              </a:rPr>
              <a:t>It is a collaborative effort, created in consultation with experts and policymakers in Indonesia, with additional input from more than 36 organisations across five continents, following from the foundational 2019 </a:t>
            </a:r>
            <a:r>
              <a:rPr lang="en-US" i="1">
                <a:latin typeface="Roboto" panose="02000000000000000000" pitchFamily="2" charset="0"/>
              </a:rPr>
              <a:t>Climate Emergency, Urban Opportunity</a:t>
            </a:r>
            <a:r>
              <a:rPr lang="en-US">
                <a:latin typeface="Roboto" panose="02000000000000000000" pitchFamily="2" charset="0"/>
              </a:rPr>
              <a:t> report.</a:t>
            </a:r>
          </a:p>
          <a:p>
            <a:pPr marL="285750" lvl="0" indent="-285750">
              <a:lnSpc>
                <a:spcPct val="90000"/>
              </a:lnSpc>
              <a:buFont typeface="Arial" panose="020B0604020202020204" pitchFamily="34" charset="0"/>
              <a:buChar char="•"/>
            </a:pPr>
            <a:endParaRPr lang="en-US">
              <a:latin typeface="Roboto" panose="02000000000000000000" pitchFamily="2" charset="0"/>
            </a:endParaRPr>
          </a:p>
        </p:txBody>
      </p:sp>
    </p:spTree>
    <p:extLst>
      <p:ext uri="{BB962C8B-B14F-4D97-AF65-F5344CB8AC3E}">
        <p14:creationId xmlns:p14="http://schemas.microsoft.com/office/powerpoint/2010/main" val="2033743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9E01298-AD19-E142-BB9C-8572BF7FDFBA}"/>
              </a:ext>
            </a:extLst>
          </p:cNvPr>
          <p:cNvSpPr>
            <a:spLocks noGrp="1"/>
          </p:cNvSpPr>
          <p:nvPr>
            <p:ph type="ftr" sz="quarter" idx="10"/>
          </p:nvPr>
        </p:nvSpPr>
        <p:spPr/>
        <p:txBody>
          <a:bodyPr/>
          <a:lstStyle/>
          <a:p>
            <a:r>
              <a:rPr lang="en-US"/>
              <a:t>Report title</a:t>
            </a:r>
          </a:p>
        </p:txBody>
      </p:sp>
      <p:sp>
        <p:nvSpPr>
          <p:cNvPr id="3" name="Slide Number Placeholder 2">
            <a:extLst>
              <a:ext uri="{FF2B5EF4-FFF2-40B4-BE49-F238E27FC236}">
                <a16:creationId xmlns:a16="http://schemas.microsoft.com/office/drawing/2014/main" id="{931B5681-0A9B-F742-8C2D-7D76826626F0}"/>
              </a:ext>
            </a:extLst>
          </p:cNvPr>
          <p:cNvSpPr>
            <a:spLocks noGrp="1"/>
          </p:cNvSpPr>
          <p:nvPr>
            <p:ph type="sldNum" sz="quarter" idx="11"/>
          </p:nvPr>
        </p:nvSpPr>
        <p:spPr/>
        <p:txBody>
          <a:bodyPr/>
          <a:lstStyle/>
          <a:p>
            <a:fld id="{C19DCF79-8D0F-6F4D-A6DF-4BF78324B6C7}" type="slidenum">
              <a:rPr lang="en-US" smtClean="0"/>
              <a:pPr/>
              <a:t>3</a:t>
            </a:fld>
            <a:endParaRPr lang="en-US"/>
          </a:p>
        </p:txBody>
      </p:sp>
      <p:sp>
        <p:nvSpPr>
          <p:cNvPr id="4" name="Title 3">
            <a:extLst>
              <a:ext uri="{FF2B5EF4-FFF2-40B4-BE49-F238E27FC236}">
                <a16:creationId xmlns:a16="http://schemas.microsoft.com/office/drawing/2014/main" id="{FA89CE6A-0D6B-1E45-BFD9-C6130A7391C8}"/>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1DB5032E-E8EC-8047-9EE0-F1D7ADEC1DFA}"/>
              </a:ext>
            </a:extLst>
          </p:cNvPr>
          <p:cNvSpPr>
            <a:spLocks noGrp="1"/>
          </p:cNvSpPr>
          <p:nvPr>
            <p:ph type="body" sz="quarter" idx="12"/>
          </p:nvPr>
        </p:nvSpPr>
        <p:spPr/>
        <p:txBody>
          <a:bodyPr/>
          <a:lstStyle/>
          <a:p>
            <a:endParaRPr lang="en-US"/>
          </a:p>
        </p:txBody>
      </p:sp>
      <p:sp>
        <p:nvSpPr>
          <p:cNvPr id="6" name="Text Placeholder 5">
            <a:extLst>
              <a:ext uri="{FF2B5EF4-FFF2-40B4-BE49-F238E27FC236}">
                <a16:creationId xmlns:a16="http://schemas.microsoft.com/office/drawing/2014/main" id="{2B142C9A-D626-C64B-8C5D-3DA064301754}"/>
              </a:ext>
            </a:extLst>
          </p:cNvPr>
          <p:cNvSpPr>
            <a:spLocks noGrp="1"/>
          </p:cNvSpPr>
          <p:nvPr>
            <p:ph type="body" sz="quarter" idx="13"/>
          </p:nvPr>
        </p:nvSpPr>
        <p:spPr/>
        <p:txBody>
          <a:bodyPr/>
          <a:lstStyle/>
          <a:p>
            <a:endParaRPr lang="en-US"/>
          </a:p>
        </p:txBody>
      </p:sp>
      <p:pic>
        <p:nvPicPr>
          <p:cNvPr id="9" name="Picture Placeholder 8" descr="Diagram&#10;&#10;Description automatically generated">
            <a:extLst>
              <a:ext uri="{FF2B5EF4-FFF2-40B4-BE49-F238E27FC236}">
                <a16:creationId xmlns:a16="http://schemas.microsoft.com/office/drawing/2014/main" id="{AACB4FE9-C261-9948-8A7D-F8298DCA2D30}"/>
              </a:ext>
            </a:extLst>
          </p:cNvPr>
          <p:cNvPicPr>
            <a:picLocks noGrp="1" noChangeAspect="1"/>
          </p:cNvPicPr>
          <p:nvPr>
            <p:ph type="pic" sz="quarter" idx="14"/>
          </p:nvPr>
        </p:nvPicPr>
        <p:blipFill>
          <a:blip r:embed="rId3"/>
          <a:srcRect/>
          <a:stretch>
            <a:fillRect/>
          </a:stretch>
        </p:blipFill>
        <p:spPr/>
      </p:pic>
      <p:sp>
        <p:nvSpPr>
          <p:cNvPr id="10" name="Title 1">
            <a:extLst>
              <a:ext uri="{FF2B5EF4-FFF2-40B4-BE49-F238E27FC236}">
                <a16:creationId xmlns:a16="http://schemas.microsoft.com/office/drawing/2014/main" id="{A0287ED1-3AB2-BA43-AAA9-AEDDE65245D8}"/>
              </a:ext>
            </a:extLst>
          </p:cNvPr>
          <p:cNvSpPr txBox="1">
            <a:spLocks/>
          </p:cNvSpPr>
          <p:nvPr/>
        </p:nvSpPr>
        <p:spPr>
          <a:xfrm>
            <a:off x="4188295" y="329579"/>
            <a:ext cx="4608576" cy="938463"/>
          </a:xfrm>
          <a:prstGeom prst="rect">
            <a:avLst/>
          </a:prstGeom>
        </p:spPr>
        <p:txBody>
          <a:bodyPr vert="horz" lIns="91440" tIns="45720" rIns="91440" bIns="45720" rtlCol="0" anchor="b">
            <a:normAutofit fontScale="82500" lnSpcReduction="10000"/>
          </a:bodyPr>
          <a:lstStyle>
            <a:lvl1pPr algn="l" defTabSz="685800" rtl="0" eaLnBrk="1" latinLnBrk="0" hangingPunct="1">
              <a:lnSpc>
                <a:spcPct val="90000"/>
              </a:lnSpc>
              <a:spcBef>
                <a:spcPct val="0"/>
              </a:spcBef>
              <a:buNone/>
              <a:defRPr sz="3500" b="1" i="0" kern="1200">
                <a:solidFill>
                  <a:schemeClr val="bg1"/>
                </a:solidFill>
                <a:latin typeface="Roboto Condensed" panose="02000000000000000000" pitchFamily="2" charset="0"/>
                <a:ea typeface="Roboto Condensed" panose="02000000000000000000" pitchFamily="2" charset="0"/>
                <a:cs typeface="+mj-cs"/>
              </a:defRPr>
            </a:lvl1pPr>
          </a:lstStyle>
          <a:p>
            <a:r>
              <a:rPr lang="en-US" sz="2800"/>
              <a:t>The triple challenge facing Indonesian Federal Government and the critical role of </a:t>
            </a:r>
            <a:r>
              <a:rPr lang="en-US" altLang="zh-CN" sz="2800"/>
              <a:t>Indonesia’s </a:t>
            </a:r>
            <a:r>
              <a:rPr lang="en-US" sz="2800"/>
              <a:t>cities </a:t>
            </a:r>
          </a:p>
        </p:txBody>
      </p:sp>
    </p:spTree>
    <p:extLst>
      <p:ext uri="{BB962C8B-B14F-4D97-AF65-F5344CB8AC3E}">
        <p14:creationId xmlns:p14="http://schemas.microsoft.com/office/powerpoint/2010/main" val="2972620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CB779-7BE7-264A-81EF-2CCFFDD15656}"/>
              </a:ext>
            </a:extLst>
          </p:cNvPr>
          <p:cNvSpPr>
            <a:spLocks noGrp="1"/>
          </p:cNvSpPr>
          <p:nvPr>
            <p:ph type="title"/>
          </p:nvPr>
        </p:nvSpPr>
        <p:spPr>
          <a:xfrm>
            <a:off x="499425" y="1271651"/>
            <a:ext cx="3344238" cy="1071562"/>
          </a:xfrm>
        </p:spPr>
        <p:txBody>
          <a:bodyPr anchor="b">
            <a:noAutofit/>
          </a:bodyPr>
          <a:lstStyle/>
          <a:p>
            <a:r>
              <a:rPr lang="en-GB" sz="2600"/>
              <a:t>Cities will be critical to solving triple challenge of recovery, development, and climate change </a:t>
            </a:r>
            <a:endParaRPr lang="en-US" sz="2600"/>
          </a:p>
        </p:txBody>
      </p:sp>
      <p:sp>
        <p:nvSpPr>
          <p:cNvPr id="3" name="Content Placeholder 2">
            <a:extLst>
              <a:ext uri="{FF2B5EF4-FFF2-40B4-BE49-F238E27FC236}">
                <a16:creationId xmlns:a16="http://schemas.microsoft.com/office/drawing/2014/main" id="{385E42FD-E82A-6443-8D9F-CBD618146E4E}"/>
              </a:ext>
            </a:extLst>
          </p:cNvPr>
          <p:cNvSpPr>
            <a:spLocks noGrp="1"/>
          </p:cNvSpPr>
          <p:nvPr>
            <p:ph sz="quarter" idx="11"/>
          </p:nvPr>
        </p:nvSpPr>
        <p:spPr>
          <a:xfrm>
            <a:off x="499425" y="2472183"/>
            <a:ext cx="3209617" cy="2032910"/>
          </a:xfrm>
        </p:spPr>
        <p:txBody>
          <a:bodyPr>
            <a:normAutofit fontScale="92500" lnSpcReduction="10000"/>
          </a:bodyPr>
          <a:lstStyle/>
          <a:p>
            <a:pPr marL="342900" lvl="1" indent="0">
              <a:buClr>
                <a:schemeClr val="bg1"/>
              </a:buClr>
              <a:buNone/>
            </a:pPr>
            <a:r>
              <a:rPr lang="en-US" sz="1300" b="1" dirty="0">
                <a:solidFill>
                  <a:schemeClr val="bg1"/>
                </a:solidFill>
              </a:rPr>
              <a:t>Cities are:</a:t>
            </a:r>
          </a:p>
          <a:p>
            <a:pPr lvl="1">
              <a:buClr>
                <a:schemeClr val="bg1"/>
              </a:buClr>
            </a:pPr>
            <a:r>
              <a:rPr lang="en-US" sz="1200" b="1" dirty="0">
                <a:solidFill>
                  <a:schemeClr val="bg1"/>
                </a:solidFill>
              </a:rPr>
              <a:t>Economic engines, </a:t>
            </a:r>
            <a:r>
              <a:rPr lang="en-US" sz="1200" dirty="0">
                <a:solidFill>
                  <a:schemeClr val="bg1"/>
                </a:solidFill>
              </a:rPr>
              <a:t>producing nearly nearly 60% of Indonesia’s GDP between 2010-2016</a:t>
            </a:r>
          </a:p>
          <a:p>
            <a:pPr lvl="2">
              <a:buClr>
                <a:schemeClr val="bg1"/>
              </a:buClr>
            </a:pPr>
            <a:r>
              <a:rPr lang="en-US" sz="1050" dirty="0">
                <a:solidFill>
                  <a:schemeClr val="bg1"/>
                </a:solidFill>
              </a:rPr>
              <a:t>Metro Jakarta alone generated nearly 25% of GDP</a:t>
            </a:r>
          </a:p>
          <a:p>
            <a:pPr lvl="1">
              <a:buClr>
                <a:schemeClr val="bg1"/>
              </a:buClr>
            </a:pPr>
            <a:r>
              <a:rPr lang="en-US" sz="1200" b="1" dirty="0">
                <a:solidFill>
                  <a:schemeClr val="bg1"/>
                </a:solidFill>
              </a:rPr>
              <a:t>Development and opportunity hubs,</a:t>
            </a:r>
            <a:r>
              <a:rPr lang="en-US" sz="1200" dirty="0">
                <a:solidFill>
                  <a:schemeClr val="bg1"/>
                </a:solidFill>
              </a:rPr>
              <a:t> with efficiencies of scale, access to diverse job opportunities, vibrant communities, and cultural amenities</a:t>
            </a:r>
          </a:p>
        </p:txBody>
      </p:sp>
    </p:spTree>
    <p:extLst>
      <p:ext uri="{BB962C8B-B14F-4D97-AF65-F5344CB8AC3E}">
        <p14:creationId xmlns:p14="http://schemas.microsoft.com/office/powerpoint/2010/main" val="3087081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8DEFC9-288E-7C49-92FD-0F3FC0BE09FD}"/>
              </a:ext>
            </a:extLst>
          </p:cNvPr>
          <p:cNvSpPr txBox="1"/>
          <p:nvPr/>
        </p:nvSpPr>
        <p:spPr>
          <a:xfrm>
            <a:off x="333829" y="754743"/>
            <a:ext cx="5762171" cy="535531"/>
          </a:xfrm>
          <a:prstGeom prst="rect">
            <a:avLst/>
          </a:prstGeom>
          <a:noFill/>
        </p:spPr>
        <p:txBody>
          <a:bodyPr wrap="square" rtlCol="0">
            <a:spAutoFit/>
          </a:bodyPr>
          <a:lstStyle/>
          <a:p>
            <a:pPr defTabSz="685800">
              <a:lnSpc>
                <a:spcPct val="90000"/>
              </a:lnSpc>
              <a:spcBef>
                <a:spcPct val="0"/>
              </a:spcBef>
            </a:pPr>
            <a:r>
              <a:rPr lang="en-US" sz="3200" b="1">
                <a:solidFill>
                  <a:schemeClr val="bg1"/>
                </a:solidFill>
                <a:latin typeface="Roboto Condensed" panose="02000000000000000000" pitchFamily="2" charset="0"/>
                <a:ea typeface="Roboto Condensed" panose="02000000000000000000" pitchFamily="2" charset="0"/>
                <a:cs typeface="+mj-cs"/>
              </a:rPr>
              <a:t>Report Goals</a:t>
            </a:r>
            <a:endParaRPr lang="en-US" sz="3200" b="1" strike="sngStrike">
              <a:solidFill>
                <a:schemeClr val="bg1"/>
              </a:solidFill>
              <a:latin typeface="Roboto Condensed" panose="02000000000000000000" pitchFamily="2" charset="0"/>
              <a:ea typeface="Roboto Condensed" panose="02000000000000000000" pitchFamily="2" charset="0"/>
              <a:cs typeface="+mj-cs"/>
            </a:endParaRPr>
          </a:p>
        </p:txBody>
      </p:sp>
      <p:sp>
        <p:nvSpPr>
          <p:cNvPr id="3" name="TextBox 2">
            <a:extLst>
              <a:ext uri="{FF2B5EF4-FFF2-40B4-BE49-F238E27FC236}">
                <a16:creationId xmlns:a16="http://schemas.microsoft.com/office/drawing/2014/main" id="{0F0B0FEC-3CC1-F24E-B30C-63CE1A3A76AC}"/>
              </a:ext>
            </a:extLst>
          </p:cNvPr>
          <p:cNvSpPr txBox="1"/>
          <p:nvPr/>
        </p:nvSpPr>
        <p:spPr>
          <a:xfrm>
            <a:off x="333829" y="1290274"/>
            <a:ext cx="8374743" cy="2554545"/>
          </a:xfrm>
          <a:prstGeom prst="rect">
            <a:avLst/>
          </a:prstGeom>
          <a:noFill/>
        </p:spPr>
        <p:txBody>
          <a:bodyPr wrap="square" rtlCol="0">
            <a:spAutoFit/>
          </a:bodyPr>
          <a:lstStyle/>
          <a:p>
            <a:r>
              <a:rPr lang="en-US" sz="2000">
                <a:solidFill>
                  <a:schemeClr val="bg1"/>
                </a:solidFill>
                <a:latin typeface="Roboto" panose="02000000000000000000" pitchFamily="2" charset="0"/>
                <a:ea typeface="Roboto" panose="02000000000000000000" pitchFamily="2" charset="0"/>
                <a:cs typeface="+mj-cs"/>
              </a:rPr>
              <a:t>This report explains how Indonesia can recover from COVID-19 and achieve </a:t>
            </a:r>
            <a:r>
              <a:rPr lang="en-US" sz="2000" err="1">
                <a:solidFill>
                  <a:schemeClr val="bg1"/>
                </a:solidFill>
                <a:latin typeface="Roboto" panose="02000000000000000000" pitchFamily="2" charset="0"/>
                <a:ea typeface="Roboto" panose="02000000000000000000" pitchFamily="2" charset="0"/>
                <a:cs typeface="+mj-cs"/>
              </a:rPr>
              <a:t>decarbonisation</a:t>
            </a:r>
            <a:r>
              <a:rPr lang="en-US" sz="2000">
                <a:solidFill>
                  <a:schemeClr val="bg1"/>
                </a:solidFill>
                <a:latin typeface="Roboto" panose="02000000000000000000" pitchFamily="2" charset="0"/>
                <a:ea typeface="Roboto" panose="02000000000000000000" pitchFamily="2" charset="0"/>
                <a:cs typeface="+mj-cs"/>
              </a:rPr>
              <a:t> and economic growth by building low-carbon, resilient, and inclusive cities.</a:t>
            </a:r>
          </a:p>
          <a:p>
            <a:endParaRPr lang="en-US" sz="2000">
              <a:solidFill>
                <a:schemeClr val="bg1"/>
              </a:solidFill>
              <a:latin typeface="Roboto" panose="02000000000000000000" pitchFamily="2" charset="0"/>
              <a:ea typeface="Roboto" panose="02000000000000000000" pitchFamily="2" charset="0"/>
              <a:cs typeface="+mj-cs"/>
            </a:endParaRPr>
          </a:p>
          <a:p>
            <a:r>
              <a:rPr lang="en-GB" sz="2000">
                <a:solidFill>
                  <a:schemeClr val="bg1"/>
                </a:solidFill>
                <a:latin typeface="Roboto" panose="02000000000000000000" pitchFamily="2" charset="0"/>
                <a:ea typeface="Roboto" panose="02000000000000000000" pitchFamily="2" charset="0"/>
                <a:cs typeface="+mj-cs"/>
              </a:rPr>
              <a:t>This report demonstrates both the opportunities and the challenges that </a:t>
            </a:r>
            <a:r>
              <a:rPr lang="en-US" altLang="zh-CN" sz="2000">
                <a:solidFill>
                  <a:schemeClr val="bg1"/>
                </a:solidFill>
                <a:latin typeface="Roboto" panose="02000000000000000000" pitchFamily="2" charset="0"/>
                <a:ea typeface="Roboto" panose="02000000000000000000" pitchFamily="2" charset="0"/>
                <a:cs typeface="+mj-cs"/>
              </a:rPr>
              <a:t>cities of</a:t>
            </a:r>
            <a:r>
              <a:rPr lang="en-GB" sz="2000">
                <a:solidFill>
                  <a:schemeClr val="bg1"/>
                </a:solidFill>
                <a:latin typeface="Roboto" panose="02000000000000000000" pitchFamily="2" charset="0"/>
                <a:ea typeface="Roboto" panose="02000000000000000000" pitchFamily="2" charset="0"/>
                <a:cs typeface="+mj-cs"/>
              </a:rPr>
              <a:t> Indonesia are currently facing. It provides specific policy recommendations to national government in unlocking the potentials of these cities.</a:t>
            </a:r>
            <a:endParaRPr lang="en-US" sz="160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510261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D301-F66B-4DCA-BF49-DDD00FF22F11}"/>
              </a:ext>
            </a:extLst>
          </p:cNvPr>
          <p:cNvSpPr>
            <a:spLocks noGrp="1"/>
          </p:cNvSpPr>
          <p:nvPr>
            <p:ph type="title" idx="4294967295"/>
          </p:nvPr>
        </p:nvSpPr>
        <p:spPr>
          <a:xfrm>
            <a:off x="367313" y="480173"/>
            <a:ext cx="7666344" cy="626785"/>
          </a:xfrm>
        </p:spPr>
        <p:txBody>
          <a:bodyPr>
            <a:normAutofit fontScale="90000"/>
          </a:bodyPr>
          <a:lstStyle/>
          <a:p>
            <a:r>
              <a:rPr lang="en-US" b="1">
                <a:solidFill>
                  <a:schemeClr val="accent1"/>
                </a:solidFill>
              </a:rPr>
              <a:t>Indonesia’s Cities are Already Facin</a:t>
            </a:r>
            <a:r>
              <a:rPr lang="en-US">
                <a:solidFill>
                  <a:schemeClr val="accent1"/>
                </a:solidFill>
              </a:rPr>
              <a:t>g C</a:t>
            </a:r>
            <a:r>
              <a:rPr lang="en-US" b="1">
                <a:solidFill>
                  <a:schemeClr val="accent1"/>
                </a:solidFill>
              </a:rPr>
              <a:t>hallenges</a:t>
            </a:r>
          </a:p>
        </p:txBody>
      </p:sp>
      <p:sp>
        <p:nvSpPr>
          <p:cNvPr id="8" name="TextBox 7">
            <a:extLst>
              <a:ext uri="{FF2B5EF4-FFF2-40B4-BE49-F238E27FC236}">
                <a16:creationId xmlns:a16="http://schemas.microsoft.com/office/drawing/2014/main" id="{D0135AC6-CC6B-2D44-8B36-62E0AC106983}"/>
              </a:ext>
            </a:extLst>
          </p:cNvPr>
          <p:cNvSpPr txBox="1"/>
          <p:nvPr/>
        </p:nvSpPr>
        <p:spPr>
          <a:xfrm>
            <a:off x="367314" y="1136256"/>
            <a:ext cx="3579653" cy="360355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rPr>
              <a:t>Indonesia</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’s cities struggle with </a:t>
            </a:r>
            <a:r>
              <a:rPr kumimoji="0" lang="en-US" sz="1600" b="1" i="0" u="none" strike="noStrike" kern="1200" cap="none" spc="0" normalizeH="0" baseline="0" noProof="0" dirty="0">
                <a:ln>
                  <a:noFill/>
                </a:ln>
                <a:solidFill>
                  <a:srgbClr val="71CC98"/>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congestion, air pollution and sprawl</a:t>
            </a:r>
            <a:r>
              <a:rPr kumimoji="0" lang="en-US" sz="1600" b="0" i="0" u="none" strike="noStrike" kern="1200" cap="none" spc="0" normalizeH="0" baseline="0" noProof="0" dirty="0">
                <a:ln>
                  <a:noFill/>
                </a:ln>
                <a:solidFill>
                  <a:srgbClr val="71CC98"/>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 with some cities already experiencing severe climate change impacts.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B</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etween 2000 and 2014, Indonesian cities expanded by 6,904 km</a:t>
            </a:r>
            <a:r>
              <a:rPr kumimoji="0" lang="en-US" sz="1600" b="0" i="0" u="none" strike="noStrike" kern="1200" cap="none" spc="0" normalizeH="0" baseline="3000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2</a:t>
            </a:r>
            <a:r>
              <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rPr>
              <a:t> – equivalent to more than the land area of Bali.</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Roboto Condensed" panose="02000000000000000000" pitchFamily="2" charset="0"/>
              <a:ea typeface="Roboto Condensed" panose="02000000000000000000" pitchFamily="2" charset="0"/>
              <a:cs typeface="Roboto Condensed" panose="02000000000000000000" pitchFamily="2" charset="0"/>
            </a:endParaRPr>
          </a:p>
          <a:p>
            <a:pPr lvl="0" defTabSz="685800">
              <a:spcBef>
                <a:spcPts val="480"/>
              </a:spcBef>
              <a:spcAft>
                <a:spcPts val="400"/>
              </a:spcAft>
              <a:buClr>
                <a:srgbClr val="171C8F"/>
              </a:buClr>
            </a:pPr>
            <a:r>
              <a:rPr lang="en-US" sz="1600" dirty="0">
                <a:latin typeface="Roboto Condensed" panose="02000000000000000000" pitchFamily="2" charset="0"/>
                <a:ea typeface="Roboto Condensed" panose="02000000000000000000" pitchFamily="2" charset="0"/>
                <a:cs typeface="Roboto Condensed" panose="02000000000000000000" pitchFamily="2" charset="0"/>
              </a:rPr>
              <a:t>Important </a:t>
            </a:r>
            <a:r>
              <a:rPr lang="en-US" sz="1600" dirty="0" err="1">
                <a:latin typeface="Roboto Condensed" panose="02000000000000000000" pitchFamily="2" charset="0"/>
                <a:ea typeface="Roboto Condensed" panose="02000000000000000000" pitchFamily="2" charset="0"/>
                <a:cs typeface="Roboto Condensed" panose="02000000000000000000" pitchFamily="2" charset="0"/>
              </a:rPr>
              <a:t>programmes</a:t>
            </a:r>
            <a:r>
              <a:rPr lang="en-US" sz="1600" dirty="0">
                <a:latin typeface="Roboto Condensed" panose="02000000000000000000" pitchFamily="2" charset="0"/>
                <a:ea typeface="Roboto Condensed" panose="02000000000000000000" pitchFamily="2" charset="0"/>
                <a:cs typeface="Roboto Condensed" panose="02000000000000000000" pitchFamily="2" charset="0"/>
              </a:rPr>
              <a:t> are already underway, like the </a:t>
            </a:r>
            <a:r>
              <a:rPr lang="en-US" sz="1600" b="1"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Gerakan 100 Smart City </a:t>
            </a:r>
            <a:r>
              <a:rPr lang="en-US" sz="1600" dirty="0">
                <a:latin typeface="Roboto Condensed" panose="02000000000000000000" pitchFamily="2" charset="0"/>
                <a:ea typeface="Roboto Condensed" panose="02000000000000000000" pitchFamily="2" charset="0"/>
                <a:cs typeface="Roboto Condensed" panose="02000000000000000000" pitchFamily="2" charset="0"/>
              </a:rPr>
              <a:t>and</a:t>
            </a:r>
            <a:r>
              <a:rPr lang="en-US" sz="16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1600" dirty="0">
                <a:latin typeface="Roboto Condensed" panose="02000000000000000000" pitchFamily="2" charset="0"/>
                <a:ea typeface="Roboto Condensed" panose="02000000000000000000" pitchFamily="2" charset="0"/>
                <a:cs typeface="Roboto Condensed" panose="02000000000000000000" pitchFamily="2" charset="0"/>
              </a:rPr>
              <a:t>the</a:t>
            </a:r>
            <a:r>
              <a:rPr lang="en-US" sz="16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1600" b="1"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Kampung </a:t>
            </a:r>
            <a:r>
              <a:rPr lang="en-US" sz="1600" b="1" dirty="0" err="1">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Iklim</a:t>
            </a:r>
            <a:r>
              <a:rPr lang="en-US" sz="1600" b="1" dirty="0">
                <a:solidFill>
                  <a:schemeClr val="accent1"/>
                </a:solidFill>
                <a:latin typeface="Roboto Condensed" panose="02000000000000000000" pitchFamily="2" charset="0"/>
                <a:ea typeface="Roboto Condensed" panose="02000000000000000000" pitchFamily="2" charset="0"/>
                <a:cs typeface="Roboto Condensed" panose="02000000000000000000" pitchFamily="2" charset="0"/>
              </a:rPr>
              <a:t> programme</a:t>
            </a:r>
            <a:r>
              <a:rPr lang="en-US" sz="16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1600" dirty="0">
                <a:latin typeface="Roboto Condensed" panose="02000000000000000000" pitchFamily="2" charset="0"/>
                <a:ea typeface="Roboto Condensed" panose="02000000000000000000" pitchFamily="2" charset="0"/>
                <a:cs typeface="Roboto Condensed" panose="02000000000000000000" pitchFamily="2" charset="0"/>
              </a:rPr>
              <a:t>which work to make Indonesia’s cities more resilient, sustainable and inclusive.</a:t>
            </a:r>
          </a:p>
        </p:txBody>
      </p:sp>
      <p:sp>
        <p:nvSpPr>
          <p:cNvPr id="6" name="文本框 5">
            <a:extLst>
              <a:ext uri="{FF2B5EF4-FFF2-40B4-BE49-F238E27FC236}">
                <a16:creationId xmlns:a16="http://schemas.microsoft.com/office/drawing/2014/main" id="{8852A7E5-C6CA-46B5-AC63-C51A9296CC2F}"/>
              </a:ext>
            </a:extLst>
          </p:cNvPr>
          <p:cNvSpPr txBox="1"/>
          <p:nvPr/>
        </p:nvSpPr>
        <p:spPr>
          <a:xfrm>
            <a:off x="4347561" y="1175141"/>
            <a:ext cx="4572000" cy="523220"/>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all" spc="0" normalizeH="0" baseline="0" noProof="0" dirty="0">
                <a:ln>
                  <a:noFill/>
                </a:ln>
                <a:solidFill>
                  <a:schemeClr val="tx2"/>
                </a:solidFill>
                <a:effectLst/>
                <a:uLnTx/>
                <a:uFillTx/>
                <a:latin typeface="Arial" panose="020B0604020202020204"/>
                <a:ea typeface="Roboto Condensed" panose="02000000000000000000" pitchFamily="2" charset="0"/>
                <a:cs typeface="+mn-cs"/>
              </a:rPr>
              <a:t>Land converted to urban areas in Indonesia by type of land cover, 2000–2014</a:t>
            </a:r>
            <a:endParaRPr kumimoji="0" lang="zh-CN" altLang="en-US" sz="1400" b="1" i="0" u="none" strike="noStrike" kern="1200" cap="all" spc="0" normalizeH="0" baseline="0" noProof="0" dirty="0">
              <a:ln>
                <a:noFill/>
              </a:ln>
              <a:solidFill>
                <a:schemeClr val="tx2"/>
              </a:solidFill>
              <a:effectLst/>
              <a:uLnTx/>
              <a:uFillTx/>
              <a:latin typeface="Arial" panose="020B0604020202020204"/>
              <a:ea typeface="黑体" panose="02010609060101010101" pitchFamily="49" charset="-122"/>
              <a:cs typeface="+mn-cs"/>
            </a:endParaRPr>
          </a:p>
        </p:txBody>
      </p:sp>
      <p:sp>
        <p:nvSpPr>
          <p:cNvPr id="9" name="文本框 8">
            <a:extLst>
              <a:ext uri="{FF2B5EF4-FFF2-40B4-BE49-F238E27FC236}">
                <a16:creationId xmlns:a16="http://schemas.microsoft.com/office/drawing/2014/main" id="{4D9ACE11-16DE-47CC-887F-70B984E3265D}"/>
              </a:ext>
            </a:extLst>
          </p:cNvPr>
          <p:cNvSpPr txBox="1"/>
          <p:nvPr/>
        </p:nvSpPr>
        <p:spPr>
          <a:xfrm>
            <a:off x="4347561" y="4401253"/>
            <a:ext cx="4572000"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800" b="0" i="1" u="none" strike="noStrike" kern="1200" cap="none" spc="0" normalizeH="0" baseline="0" noProof="0" dirty="0">
                <a:ln>
                  <a:noFill/>
                </a:ln>
                <a:solidFill>
                  <a:srgbClr val="171C8F"/>
                </a:solidFill>
                <a:effectLst/>
                <a:uLnTx/>
                <a:uFillTx/>
                <a:latin typeface="GoodPro" panose="020B0504020101020102" charset="0"/>
                <a:ea typeface="黑体" panose="02010609060101010101" pitchFamily="49" charset="-122"/>
                <a:cs typeface="+mn-cs"/>
              </a:rPr>
              <a:t>Source: Marron Institute of Urban Management, New York University, 2019, for the Coalition for Urban Transitions and the Food and Land Use Coalition</a:t>
            </a:r>
          </a:p>
        </p:txBody>
      </p:sp>
      <p:pic>
        <p:nvPicPr>
          <p:cNvPr id="5" name="Picture 4" descr="Chart, pie chart&#10;&#10;Description automatically generated">
            <a:extLst>
              <a:ext uri="{FF2B5EF4-FFF2-40B4-BE49-F238E27FC236}">
                <a16:creationId xmlns:a16="http://schemas.microsoft.com/office/drawing/2014/main" id="{2A4FBAF5-0270-294C-8A5F-7F86FDB27920}"/>
              </a:ext>
            </a:extLst>
          </p:cNvPr>
          <p:cNvPicPr>
            <a:picLocks noChangeAspect="1"/>
          </p:cNvPicPr>
          <p:nvPr/>
        </p:nvPicPr>
        <p:blipFill>
          <a:blip r:embed="rId3"/>
          <a:stretch>
            <a:fillRect/>
          </a:stretch>
        </p:blipFill>
        <p:spPr>
          <a:xfrm>
            <a:off x="4489075" y="1766544"/>
            <a:ext cx="4287611" cy="2514538"/>
          </a:xfrm>
          <a:prstGeom prst="rect">
            <a:avLst/>
          </a:prstGeom>
        </p:spPr>
      </p:pic>
    </p:spTree>
    <p:extLst>
      <p:ext uri="{BB962C8B-B14F-4D97-AF65-F5344CB8AC3E}">
        <p14:creationId xmlns:p14="http://schemas.microsoft.com/office/powerpoint/2010/main" val="218048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02976C0-13EC-A14A-8B4B-E92B152A5260}"/>
              </a:ext>
            </a:extLst>
          </p:cNvPr>
          <p:cNvSpPr/>
          <p:nvPr/>
        </p:nvSpPr>
        <p:spPr>
          <a:xfrm>
            <a:off x="0" y="237506"/>
            <a:ext cx="7778338" cy="112472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8966904E-8B73-C84E-B275-926C6B8EB65F}"/>
              </a:ext>
            </a:extLst>
          </p:cNvPr>
          <p:cNvSpPr txBox="1"/>
          <p:nvPr/>
        </p:nvSpPr>
        <p:spPr>
          <a:xfrm>
            <a:off x="0" y="312873"/>
            <a:ext cx="7778338" cy="830997"/>
          </a:xfrm>
          <a:prstGeom prst="rect">
            <a:avLst/>
          </a:prstGeom>
        </p:spPr>
        <p:txBody>
          <a:bodyPr>
            <a:noAutofit/>
          </a:bodyPr>
          <a:lstStyle>
            <a:defPPr>
              <a:defRPr lang="en-US"/>
            </a:defPPr>
            <a:lvl1pPr indent="0" defTabSz="685800">
              <a:lnSpc>
                <a:spcPct val="100000"/>
              </a:lnSpc>
              <a:spcBef>
                <a:spcPts val="480"/>
              </a:spcBef>
              <a:spcAft>
                <a:spcPts val="400"/>
              </a:spcAft>
              <a:buClr>
                <a:schemeClr val="tx2"/>
              </a:buClr>
              <a:buFontTx/>
              <a:buNone/>
              <a:defRPr sz="2400" b="1" i="0">
                <a:solidFill>
                  <a:schemeClr val="tx2"/>
                </a:solidFill>
                <a:latin typeface="Roboto" panose="02000000000000000000" pitchFamily="2" charset="0"/>
                <a:ea typeface="Roboto" panose="02000000000000000000" pitchFamily="2" charset="0"/>
                <a:cs typeface="Roboto" panose="02000000000000000000" pitchFamily="2" charset="0"/>
              </a:defRPr>
            </a:lvl1pPr>
            <a:lvl2pPr marL="514350" indent="-171450" defTabSz="685800">
              <a:lnSpc>
                <a:spcPct val="100000"/>
              </a:lnSpc>
              <a:spcBef>
                <a:spcPts val="480"/>
              </a:spcBef>
              <a:spcAft>
                <a:spcPts val="400"/>
              </a:spcAft>
              <a:buClr>
                <a:schemeClr val="tx2"/>
              </a:buClr>
              <a:buFont typeface="Arial" panose="020B0604020202020204" pitchFamily="34" charset="0"/>
              <a:buChar char="•"/>
              <a:defRPr b="0" i="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defTabSz="685800">
              <a:lnSpc>
                <a:spcPct val="100000"/>
              </a:lnSpc>
              <a:spcBef>
                <a:spcPts val="480"/>
              </a:spcBef>
              <a:spcAft>
                <a:spcPts val="400"/>
              </a:spcAft>
              <a:buClr>
                <a:schemeClr val="tx2"/>
              </a:buClr>
              <a:buFont typeface="Arial" panose="020B0604020202020204" pitchFamily="34" charset="0"/>
              <a:buChar char="•"/>
              <a:defRPr sz="1500" b="0" i="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defTabSz="685800">
              <a:lnSpc>
                <a:spcPct val="100000"/>
              </a:lnSpc>
              <a:spcBef>
                <a:spcPts val="480"/>
              </a:spcBef>
              <a:spcAft>
                <a:spcPts val="400"/>
              </a:spcAft>
              <a:buClr>
                <a:schemeClr val="tx2"/>
              </a:buClr>
              <a:buFont typeface="Arial" panose="020B0604020202020204" pitchFamily="34" charset="0"/>
              <a:buChar char="•"/>
              <a:defRPr sz="1350" b="0" i="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marR="0" lvl="0" indent="0" algn="l" defTabSz="685800" rtl="0" eaLnBrk="1" fontAlgn="auto" latinLnBrk="0" hangingPunct="1">
              <a:lnSpc>
                <a:spcPct val="100000"/>
              </a:lnSpc>
              <a:spcBef>
                <a:spcPts val="480"/>
              </a:spcBef>
              <a:spcAft>
                <a:spcPts val="400"/>
              </a:spcAft>
              <a:buClr>
                <a:srgbClr val="171C8F"/>
              </a:buClr>
              <a:buSzTx/>
              <a:buFontTx/>
              <a:buNone/>
              <a:tabLst/>
              <a:defRPr/>
            </a:pPr>
            <a:r>
              <a:rPr kumimoji="0" lang="en-US" sz="2600" b="1" i="0" u="none" strike="noStrike" kern="1200" cap="none" spc="0" normalizeH="0" baseline="0" noProof="0">
                <a:ln>
                  <a:noFill/>
                </a:ln>
                <a:solidFill>
                  <a:srgbClr val="FFFFFF"/>
                </a:solidFill>
                <a:effectLst/>
                <a:uLnTx/>
                <a:uFillTx/>
                <a:latin typeface="Roboto" panose="02000000000000000000" pitchFamily="2" charset="0"/>
                <a:ea typeface="Roboto" panose="02000000000000000000" pitchFamily="2" charset="0"/>
                <a:cs typeface="Roboto" panose="02000000000000000000" pitchFamily="2" charset="0"/>
              </a:rPr>
              <a:t>A significant amount of urban mitigation potential is in small and medium sized cities</a:t>
            </a:r>
          </a:p>
        </p:txBody>
      </p:sp>
      <p:sp>
        <p:nvSpPr>
          <p:cNvPr id="6" name="TextBox 5">
            <a:extLst>
              <a:ext uri="{FF2B5EF4-FFF2-40B4-BE49-F238E27FC236}">
                <a16:creationId xmlns:a16="http://schemas.microsoft.com/office/drawing/2014/main" id="{1606D666-27DF-B04E-819A-909FA04FE097}"/>
              </a:ext>
            </a:extLst>
          </p:cNvPr>
          <p:cNvSpPr txBox="1"/>
          <p:nvPr/>
        </p:nvSpPr>
        <p:spPr>
          <a:xfrm>
            <a:off x="211016" y="1458545"/>
            <a:ext cx="3586814" cy="3539430"/>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i="0" u="none" strike="noStrike" kern="1200" cap="none" spc="0" normalizeH="0" baseline="0" noProof="0" dirty="0">
                <a:ln>
                  <a:noFill/>
                </a:ln>
                <a:solidFill>
                  <a:schemeClr val="accent6"/>
                </a:solidFill>
                <a:effectLst/>
                <a:uLnTx/>
                <a:uFillTx/>
                <a:latin typeface="Roboto" panose="02000000000000000000" pitchFamily="2" charset="0"/>
                <a:ea typeface="Roboto" panose="02000000000000000000" pitchFamily="2" charset="0"/>
                <a:cs typeface="+mn-cs"/>
              </a:rPr>
              <a:t>More than </a:t>
            </a:r>
            <a:r>
              <a:rPr kumimoji="0" lang="en-US" sz="1600" i="0" u="none" strike="noStrike" kern="1200" cap="none" spc="0" normalizeH="0" baseline="0" noProof="0" dirty="0">
                <a:ln>
                  <a:noFill/>
                </a:ln>
                <a:solidFill>
                  <a:schemeClr val="bg2"/>
                </a:solidFill>
                <a:effectLst/>
                <a:uLnTx/>
                <a:uFillTx/>
                <a:latin typeface="Roboto" panose="02000000000000000000" pitchFamily="2" charset="0"/>
                <a:ea typeface="Roboto" panose="02000000000000000000" pitchFamily="2" charset="0"/>
                <a:cs typeface="+mn-cs"/>
              </a:rPr>
              <a:t>75% of Indonesia’s urban abatement potential is in cities with fewer than 1 million people</a:t>
            </a:r>
            <a:r>
              <a:rPr kumimoji="0" lang="en-US" sz="1600" b="0" i="0" u="none" strike="noStrike" kern="1200" cap="none" spc="0" normalizeH="0" baseline="0" noProof="0" dirty="0">
                <a:ln>
                  <a:noFill/>
                </a:ln>
                <a:solidFill>
                  <a:schemeClr val="bg2"/>
                </a:solidFill>
                <a:effectLst/>
                <a:uLnTx/>
                <a:uFillTx/>
                <a:latin typeface="Roboto" panose="02000000000000000000" pitchFamily="2" charset="0"/>
                <a:ea typeface="Roboto" panose="02000000000000000000" pitchFamily="2" charset="0"/>
                <a:cs typeface="+mn-cs"/>
              </a:rPr>
              <a:t>, </a:t>
            </a:r>
            <a:r>
              <a:rPr kumimoji="0" lang="es-ES"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and </a:t>
            </a:r>
            <a:r>
              <a:rPr kumimoji="0" lang="en-GB" sz="1600" b="0" i="0" u="none" strike="noStrike" kern="1200" cap="none" spc="0" normalizeH="0" baseline="0" dirty="0">
                <a:ln>
                  <a:noFill/>
                </a:ln>
                <a:solidFill>
                  <a:srgbClr val="3F4444"/>
                </a:solidFill>
                <a:effectLst/>
                <a:uLnTx/>
                <a:uFillTx/>
                <a:latin typeface="Roboto" panose="02000000000000000000" pitchFamily="2" charset="0"/>
                <a:ea typeface="Roboto" panose="02000000000000000000" pitchFamily="2" charset="0"/>
                <a:cs typeface="+mn-cs"/>
              </a:rPr>
              <a:t>cities with 1 to 5 million residents account for 17% of that potential</a:t>
            </a:r>
            <a:r>
              <a:rPr kumimoji="0" lang="es-ES"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a:t>
            </a:r>
            <a:endParaRPr kumimoji="0" lang="en-GB"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Ensuring that small and medium sized cities have the </a:t>
            </a:r>
            <a:r>
              <a:rPr kumimoji="0" lang="en-US" sz="1600" b="0" i="0" u="none" strike="noStrike" kern="1200" cap="none" spc="0" normalizeH="0" baseline="0" noProof="0" dirty="0">
                <a:ln>
                  <a:noFill/>
                </a:ln>
                <a:solidFill>
                  <a:schemeClr val="bg2"/>
                </a:solidFill>
                <a:effectLst/>
                <a:uLnTx/>
                <a:uFillTx/>
                <a:latin typeface="Roboto" panose="02000000000000000000" pitchFamily="2" charset="0"/>
                <a:ea typeface="Roboto" panose="02000000000000000000" pitchFamily="2" charset="0"/>
                <a:cs typeface="+mn-cs"/>
              </a:rPr>
              <a:t>knowledge and resources to grow sustainably and build resilience</a:t>
            </a:r>
            <a:r>
              <a:rPr kumimoji="0" lang="en-US" sz="1600" b="0" i="0" u="none" strike="noStrike" kern="1200" cap="none" spc="0" normalizeH="0" baseline="0" noProof="0" dirty="0">
                <a:ln>
                  <a:noFill/>
                </a:ln>
                <a:solidFill>
                  <a:srgbClr val="3F4444"/>
                </a:solidFill>
                <a:effectLst/>
                <a:uLnTx/>
                <a:uFillTx/>
                <a:latin typeface="Roboto" panose="02000000000000000000" pitchFamily="2" charset="0"/>
                <a:ea typeface="Roboto" panose="02000000000000000000" pitchFamily="2" charset="0"/>
                <a:cs typeface="+mn-cs"/>
              </a:rPr>
              <a:t> will be crucial to promoting broad-based prosperity across Indonesia in the coming decades.</a:t>
            </a:r>
          </a:p>
        </p:txBody>
      </p:sp>
      <p:sp>
        <p:nvSpPr>
          <p:cNvPr id="2" name="Rectangle 1">
            <a:extLst>
              <a:ext uri="{FF2B5EF4-FFF2-40B4-BE49-F238E27FC236}">
                <a16:creationId xmlns:a16="http://schemas.microsoft.com/office/drawing/2014/main" id="{74A9F943-094E-DB4B-905C-3D569B7BDC35}"/>
              </a:ext>
            </a:extLst>
          </p:cNvPr>
          <p:cNvSpPr/>
          <p:nvPr/>
        </p:nvSpPr>
        <p:spPr>
          <a:xfrm>
            <a:off x="3657078" y="1535458"/>
            <a:ext cx="5144022" cy="523220"/>
          </a:xfrm>
          <a:prstGeom prst="rect">
            <a:avLst/>
          </a:prstGeom>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b="1" dirty="0">
                <a:solidFill>
                  <a:schemeClr val="tx2"/>
                </a:solidFill>
                <a:latin typeface="Arial" panose="020B0604020202020204"/>
              </a:rPr>
              <a:t>INDONESIA’S</a:t>
            </a:r>
            <a:r>
              <a:rPr kumimoji="0" lang="en-US" sz="1400" b="1" i="0" u="none" strike="noStrike" kern="1200" cap="none" spc="0" normalizeH="0" baseline="0" noProof="0" dirty="0">
                <a:ln>
                  <a:noFill/>
                </a:ln>
                <a:solidFill>
                  <a:schemeClr val="tx2"/>
                </a:solidFill>
                <a:effectLst/>
                <a:uLnTx/>
                <a:uFillTx/>
                <a:latin typeface="Arial" panose="020B0604020202020204"/>
                <a:ea typeface="+mn-ea"/>
                <a:cs typeface="+mn-cs"/>
              </a:rPr>
              <a:t> PROPORTION OF MITIGATION POTENTIAL IN CITIES IN 2050</a:t>
            </a:r>
          </a:p>
        </p:txBody>
      </p:sp>
      <p:sp>
        <p:nvSpPr>
          <p:cNvPr id="8" name="TextBox 7">
            <a:extLst>
              <a:ext uri="{FF2B5EF4-FFF2-40B4-BE49-F238E27FC236}">
                <a16:creationId xmlns:a16="http://schemas.microsoft.com/office/drawing/2014/main" id="{97EF1D5F-C6D2-D946-AA17-D9AA52552860}"/>
              </a:ext>
            </a:extLst>
          </p:cNvPr>
          <p:cNvSpPr txBox="1"/>
          <p:nvPr/>
        </p:nvSpPr>
        <p:spPr>
          <a:xfrm>
            <a:off x="3954805" y="4431960"/>
            <a:ext cx="4328327" cy="21544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171C8F"/>
                </a:solidFill>
                <a:effectLst/>
                <a:uLnTx/>
                <a:uFillTx/>
                <a:latin typeface="GoodPro" panose="020B0504020101020102" charset="0"/>
                <a:ea typeface="+mn-ea"/>
                <a:cs typeface="+mn-cs"/>
              </a:rPr>
              <a:t>Source: Stockholm Environmental Institute  for the Coalition for Urban Transitions, 2021</a:t>
            </a:r>
          </a:p>
        </p:txBody>
      </p:sp>
      <p:pic>
        <p:nvPicPr>
          <p:cNvPr id="9" name="Picture 2" descr="A picture containing shape&#10;&#10;Description automatically generated">
            <a:extLst>
              <a:ext uri="{FF2B5EF4-FFF2-40B4-BE49-F238E27FC236}">
                <a16:creationId xmlns:a16="http://schemas.microsoft.com/office/drawing/2014/main" id="{A75488C5-12AC-4384-9F7C-20F3EF80B9AF}"/>
              </a:ext>
            </a:extLst>
          </p:cNvPr>
          <p:cNvPicPr>
            <a:picLocks noChangeAspect="1"/>
          </p:cNvPicPr>
          <p:nvPr/>
        </p:nvPicPr>
        <p:blipFill rotWithShape="1">
          <a:blip r:embed="rId3"/>
          <a:srcRect l="74993" b="54778"/>
          <a:stretch/>
        </p:blipFill>
        <p:spPr>
          <a:xfrm>
            <a:off x="6456397" y="1972149"/>
            <a:ext cx="2271834" cy="1749034"/>
          </a:xfrm>
          <a:prstGeom prst="rect">
            <a:avLst/>
          </a:prstGeom>
        </p:spPr>
      </p:pic>
      <p:pic>
        <p:nvPicPr>
          <p:cNvPr id="1025" name="Picture 1" descr="page23image3206963696">
            <a:extLst>
              <a:ext uri="{FF2B5EF4-FFF2-40B4-BE49-F238E27FC236}">
                <a16:creationId xmlns:a16="http://schemas.microsoft.com/office/drawing/2014/main" id="{526EDF28-A07B-6B43-80BF-6F9D1058C8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2207" y="2219597"/>
            <a:ext cx="1493737" cy="172577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6562F6C6-2B7E-1B4D-A49A-15181451CCCF}"/>
              </a:ext>
            </a:extLst>
          </p:cNvPr>
          <p:cNvSpPr txBox="1"/>
          <p:nvPr/>
        </p:nvSpPr>
        <p:spPr>
          <a:xfrm>
            <a:off x="4935632" y="2930374"/>
            <a:ext cx="1183337" cy="307777"/>
          </a:xfrm>
          <a:prstGeom prst="rect">
            <a:avLst/>
          </a:prstGeom>
          <a:solidFill>
            <a:schemeClr val="bg1">
              <a:alpha val="90000"/>
            </a:schemeClr>
          </a:solidFill>
        </p:spPr>
        <p:txBody>
          <a:bodyPr wrap="none" rtlCol="0">
            <a:spAutoFit/>
          </a:bodyPr>
          <a:lstStyle/>
          <a:p>
            <a:pPr algn="ctr"/>
            <a:r>
              <a:rPr lang="en-US" sz="1400" b="1">
                <a:solidFill>
                  <a:schemeClr val="tx2"/>
                </a:solidFill>
              </a:rPr>
              <a:t>INDONESIA</a:t>
            </a:r>
          </a:p>
        </p:txBody>
      </p:sp>
    </p:spTree>
    <p:extLst>
      <p:ext uri="{BB962C8B-B14F-4D97-AF65-F5344CB8AC3E}">
        <p14:creationId xmlns:p14="http://schemas.microsoft.com/office/powerpoint/2010/main" val="1422837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7760E-35FA-2945-9B05-99E7A900D83B}"/>
              </a:ext>
            </a:extLst>
          </p:cNvPr>
          <p:cNvSpPr>
            <a:spLocks noGrp="1"/>
          </p:cNvSpPr>
          <p:nvPr>
            <p:ph type="title"/>
          </p:nvPr>
        </p:nvSpPr>
        <p:spPr>
          <a:xfrm>
            <a:off x="207158" y="224730"/>
            <a:ext cx="8589713" cy="764772"/>
          </a:xfrm>
        </p:spPr>
        <p:txBody>
          <a:bodyPr>
            <a:noAutofit/>
          </a:bodyPr>
          <a:lstStyle/>
          <a:p>
            <a:r>
              <a:rPr lang="en-US" sz="2800"/>
              <a:t>Investing in </a:t>
            </a:r>
            <a:r>
              <a:rPr lang="en-US" sz="2800" err="1"/>
              <a:t>decarbonising</a:t>
            </a:r>
            <a:r>
              <a:rPr lang="en-US" sz="2800"/>
              <a:t> Indonesia’s cities could yield substantial economic benefits</a:t>
            </a:r>
          </a:p>
        </p:txBody>
      </p:sp>
      <p:sp>
        <p:nvSpPr>
          <p:cNvPr id="4" name="Slide Number Placeholder 3">
            <a:extLst>
              <a:ext uri="{FF2B5EF4-FFF2-40B4-BE49-F238E27FC236}">
                <a16:creationId xmlns:a16="http://schemas.microsoft.com/office/drawing/2014/main" id="{AD66D145-2929-6E4E-BCDF-768FC0639415}"/>
              </a:ext>
            </a:extLst>
          </p:cNvPr>
          <p:cNvSpPr>
            <a:spLocks noGrp="1"/>
          </p:cNvSpPr>
          <p:nvPr>
            <p:ph type="sldNum" sz="quarter" idx="11"/>
          </p:nvPr>
        </p:nvSpPr>
        <p:spPr/>
        <p:txBody>
          <a:bodyPr/>
          <a:lstStyle/>
          <a:p>
            <a:fld id="{C19DCF79-8D0F-6F4D-A6DF-4BF78324B6C7}" type="slidenum">
              <a:rPr lang="en-US" smtClean="0"/>
              <a:pPr/>
              <a:t>8</a:t>
            </a:fld>
            <a:endParaRPr lang="en-US"/>
          </a:p>
        </p:txBody>
      </p:sp>
      <p:sp>
        <p:nvSpPr>
          <p:cNvPr id="10" name="TextBox 9">
            <a:extLst>
              <a:ext uri="{FF2B5EF4-FFF2-40B4-BE49-F238E27FC236}">
                <a16:creationId xmlns:a16="http://schemas.microsoft.com/office/drawing/2014/main" id="{739107AA-5BBF-6D45-9B35-96E9B4786E1A}"/>
              </a:ext>
            </a:extLst>
          </p:cNvPr>
          <p:cNvSpPr txBox="1"/>
          <p:nvPr/>
        </p:nvSpPr>
        <p:spPr>
          <a:xfrm>
            <a:off x="240366" y="4722288"/>
            <a:ext cx="4328327" cy="215444"/>
          </a:xfrm>
          <a:prstGeom prst="rect">
            <a:avLst/>
          </a:prstGeom>
          <a:noFill/>
        </p:spPr>
        <p:txBody>
          <a:bodyPr wrap="square" rtlCol="0">
            <a:spAutoFit/>
          </a:bodyPr>
          <a:lstStyle/>
          <a:p>
            <a:r>
              <a:rPr lang="en-US" sz="800" i="1" dirty="0">
                <a:solidFill>
                  <a:schemeClr val="tx2"/>
                </a:solidFill>
                <a:latin typeface="GoodPro" panose="020B0504020101020102" charset="0"/>
              </a:rPr>
              <a:t> Source: Modelling by the Stockholm Environment Institute for the Coalition</a:t>
            </a:r>
          </a:p>
        </p:txBody>
      </p:sp>
      <p:sp>
        <p:nvSpPr>
          <p:cNvPr id="6" name="Rectangle 5">
            <a:extLst>
              <a:ext uri="{FF2B5EF4-FFF2-40B4-BE49-F238E27FC236}">
                <a16:creationId xmlns:a16="http://schemas.microsoft.com/office/drawing/2014/main" id="{DE9FC10D-9404-724C-8910-D2F477B20D64}"/>
              </a:ext>
            </a:extLst>
          </p:cNvPr>
          <p:cNvSpPr/>
          <p:nvPr/>
        </p:nvSpPr>
        <p:spPr>
          <a:xfrm>
            <a:off x="5253719" y="1229484"/>
            <a:ext cx="3543152" cy="2970044"/>
          </a:xfrm>
          <a:prstGeom prst="rect">
            <a:avLst/>
          </a:prstGeom>
        </p:spPr>
        <p:txBody>
          <a:bodyPr wrap="square">
            <a:spAutoFit/>
          </a:bodyPr>
          <a:lstStyle/>
          <a:p>
            <a:r>
              <a:rPr lang="en-US" sz="1700" b="1" dirty="0">
                <a:solidFill>
                  <a:schemeClr val="tx2"/>
                </a:solidFill>
                <a:latin typeface="GoodPro" panose="020B0504020101020102" charset="0"/>
              </a:rPr>
              <a:t>Fully implemented the modelled low-carbon measures would: </a:t>
            </a:r>
          </a:p>
          <a:p>
            <a:pPr marL="257168" indent="-257168">
              <a:buFont typeface="Arial" panose="020B0604020202020204" pitchFamily="34" charset="0"/>
              <a:buChar char="•"/>
            </a:pPr>
            <a:r>
              <a:rPr lang="en-US" sz="1700" dirty="0">
                <a:solidFill>
                  <a:schemeClr val="tx2"/>
                </a:solidFill>
                <a:latin typeface="GoodPro" panose="020B0504020101020102" charset="0"/>
              </a:rPr>
              <a:t>Require incremental investments of US$1 trillion</a:t>
            </a:r>
          </a:p>
          <a:p>
            <a:pPr marL="257168" indent="-257168">
              <a:buFont typeface="Arial" panose="020B0604020202020204" pitchFamily="34" charset="0"/>
              <a:buChar char="•"/>
            </a:pPr>
            <a:r>
              <a:rPr lang="en-US" sz="1700" dirty="0">
                <a:solidFill>
                  <a:schemeClr val="tx2"/>
                </a:solidFill>
                <a:latin typeface="GoodPro" panose="020B0504020101020102" charset="0"/>
              </a:rPr>
              <a:t>Yield </a:t>
            </a:r>
            <a:r>
              <a:rPr lang="en-US" sz="1700" dirty="0">
                <a:solidFill>
                  <a:schemeClr val="bg2"/>
                </a:solidFill>
                <a:latin typeface="GoodPro" panose="020B0504020101020102" charset="0"/>
              </a:rPr>
              <a:t>returns with a net present value of at least US$2.7 trillion by 2050, based on cost savings alone</a:t>
            </a:r>
            <a:endParaRPr lang="en-US" sz="1700" dirty="0">
              <a:solidFill>
                <a:schemeClr val="tx2"/>
              </a:solidFill>
              <a:latin typeface="GoodPro" panose="020B0504020101020102" charset="0"/>
            </a:endParaRPr>
          </a:p>
          <a:p>
            <a:pPr marL="257168" indent="-257168">
              <a:buFont typeface="Arial" panose="020B0604020202020204" pitchFamily="34" charset="0"/>
              <a:buChar char="•"/>
            </a:pPr>
            <a:r>
              <a:rPr lang="en-US" sz="1700" dirty="0">
                <a:solidFill>
                  <a:schemeClr val="tx2"/>
                </a:solidFill>
                <a:latin typeface="GoodPro" panose="020B0504020101020102" charset="0"/>
              </a:rPr>
              <a:t>Support </a:t>
            </a:r>
            <a:r>
              <a:rPr lang="en-US" sz="1700" dirty="0">
                <a:solidFill>
                  <a:schemeClr val="bg2"/>
                </a:solidFill>
                <a:latin typeface="GoodPro" panose="020B0504020101020102" charset="0"/>
              </a:rPr>
              <a:t>2.3 million new jobs in 2030</a:t>
            </a:r>
            <a:r>
              <a:rPr lang="en-US" sz="1700" dirty="0">
                <a:solidFill>
                  <a:schemeClr val="tx2"/>
                </a:solidFill>
                <a:latin typeface="GoodPro" panose="020B0504020101020102" charset="0"/>
              </a:rPr>
              <a:t>, mostly in energy efficiency and rooftop solar installation in the buildings sector </a:t>
            </a:r>
          </a:p>
        </p:txBody>
      </p:sp>
      <p:pic>
        <p:nvPicPr>
          <p:cNvPr id="9" name="Picture 8" descr="Chart&#10;&#10;Description automatically generated">
            <a:extLst>
              <a:ext uri="{FF2B5EF4-FFF2-40B4-BE49-F238E27FC236}">
                <a16:creationId xmlns:a16="http://schemas.microsoft.com/office/drawing/2014/main" id="{B6BC226A-9D2C-5E46-840C-42315956EC38}"/>
              </a:ext>
            </a:extLst>
          </p:cNvPr>
          <p:cNvPicPr>
            <a:picLocks noChangeAspect="1"/>
          </p:cNvPicPr>
          <p:nvPr/>
        </p:nvPicPr>
        <p:blipFill>
          <a:blip r:embed="rId3"/>
          <a:stretch>
            <a:fillRect/>
          </a:stretch>
        </p:blipFill>
        <p:spPr>
          <a:xfrm>
            <a:off x="243673" y="1235238"/>
            <a:ext cx="4941605" cy="2903194"/>
          </a:xfrm>
          <a:prstGeom prst="rect">
            <a:avLst/>
          </a:prstGeom>
        </p:spPr>
      </p:pic>
      <p:sp>
        <p:nvSpPr>
          <p:cNvPr id="7" name="TextBox 6">
            <a:extLst>
              <a:ext uri="{FF2B5EF4-FFF2-40B4-BE49-F238E27FC236}">
                <a16:creationId xmlns:a16="http://schemas.microsoft.com/office/drawing/2014/main" id="{CCE2DC50-9CC1-CC42-BBFE-657B77EE20D6}"/>
              </a:ext>
            </a:extLst>
          </p:cNvPr>
          <p:cNvSpPr txBox="1"/>
          <p:nvPr/>
        </p:nvSpPr>
        <p:spPr>
          <a:xfrm>
            <a:off x="87615" y="4260623"/>
            <a:ext cx="525371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cap="all" dirty="0">
                <a:solidFill>
                  <a:srgbClr val="171C8F"/>
                </a:solidFill>
                <a:ea typeface="黑体"/>
              </a:rPr>
              <a:t>Technically feasible potential to reduce GHG emissions </a:t>
            </a:r>
          </a:p>
          <a:p>
            <a:pPr algn="ctr"/>
            <a:r>
              <a:rPr lang="en-US" sz="1200" b="1" cap="all" dirty="0">
                <a:solidFill>
                  <a:srgbClr val="171C8F"/>
                </a:solidFill>
                <a:ea typeface="黑体"/>
              </a:rPr>
              <a:t>from INDONESIAN cities by 2050, by sector</a:t>
            </a:r>
            <a:endParaRPr lang="en-US" sz="1200" cap="all" dirty="0"/>
          </a:p>
        </p:txBody>
      </p:sp>
    </p:spTree>
    <p:extLst>
      <p:ext uri="{BB962C8B-B14F-4D97-AF65-F5344CB8AC3E}">
        <p14:creationId xmlns:p14="http://schemas.microsoft.com/office/powerpoint/2010/main" val="457407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CDAFA5-F5AC-B345-88B0-9F70C72FCC28}"/>
              </a:ext>
            </a:extLst>
          </p:cNvPr>
          <p:cNvSpPr>
            <a:spLocks noGrp="1"/>
          </p:cNvSpPr>
          <p:nvPr>
            <p:ph type="title"/>
          </p:nvPr>
        </p:nvSpPr>
        <p:spPr/>
        <p:txBody>
          <a:bodyPr/>
          <a:lstStyle/>
          <a:p>
            <a:r>
              <a:rPr lang="en-US"/>
              <a:t>Investments in compact urbanisation and public transport are the most attractive options</a:t>
            </a:r>
          </a:p>
        </p:txBody>
      </p:sp>
      <p:graphicFrame>
        <p:nvGraphicFramePr>
          <p:cNvPr id="9" name="Table 9">
            <a:extLst>
              <a:ext uri="{FF2B5EF4-FFF2-40B4-BE49-F238E27FC236}">
                <a16:creationId xmlns:a16="http://schemas.microsoft.com/office/drawing/2014/main" id="{6620FDCD-8FB7-184C-8D08-893773592B40}"/>
              </a:ext>
            </a:extLst>
          </p:cNvPr>
          <p:cNvGraphicFramePr>
            <a:graphicFrameLocks noGrp="1"/>
          </p:cNvGraphicFramePr>
          <p:nvPr>
            <p:ph sz="quarter" idx="13"/>
            <p:extLst>
              <p:ext uri="{D42A27DB-BD31-4B8C-83A1-F6EECF244321}">
                <p14:modId xmlns:p14="http://schemas.microsoft.com/office/powerpoint/2010/main" val="3715850964"/>
              </p:ext>
            </p:extLst>
          </p:nvPr>
        </p:nvGraphicFramePr>
        <p:xfrm>
          <a:off x="536356" y="1352379"/>
          <a:ext cx="4666785" cy="1583371"/>
        </p:xfrm>
        <a:graphic>
          <a:graphicData uri="http://schemas.openxmlformats.org/drawingml/2006/table">
            <a:tbl>
              <a:tblPr firstRow="1" bandRow="1">
                <a:tableStyleId>{5C22544A-7EE6-4342-B048-85BDC9FD1C3A}</a:tableStyleId>
              </a:tblPr>
              <a:tblGrid>
                <a:gridCol w="1555595">
                  <a:extLst>
                    <a:ext uri="{9D8B030D-6E8A-4147-A177-3AD203B41FA5}">
                      <a16:colId xmlns:a16="http://schemas.microsoft.com/office/drawing/2014/main" val="1114852070"/>
                    </a:ext>
                  </a:extLst>
                </a:gridCol>
                <a:gridCol w="1555595">
                  <a:extLst>
                    <a:ext uri="{9D8B030D-6E8A-4147-A177-3AD203B41FA5}">
                      <a16:colId xmlns:a16="http://schemas.microsoft.com/office/drawing/2014/main" val="1443180647"/>
                    </a:ext>
                  </a:extLst>
                </a:gridCol>
                <a:gridCol w="1555595">
                  <a:extLst>
                    <a:ext uri="{9D8B030D-6E8A-4147-A177-3AD203B41FA5}">
                      <a16:colId xmlns:a16="http://schemas.microsoft.com/office/drawing/2014/main" val="3342629290"/>
                    </a:ext>
                  </a:extLst>
                </a:gridCol>
              </a:tblGrid>
              <a:tr h="601185">
                <a:tc>
                  <a:txBody>
                    <a:bodyPr/>
                    <a:lstStyle/>
                    <a:p>
                      <a:pPr algn="ctr"/>
                      <a:r>
                        <a:rPr lang="en-US">
                          <a:latin typeface="GoodPro" panose="020B0504020101020102" pitchFamily="34" charset="77"/>
                        </a:rPr>
                        <a:t>URBANISATION &amp; TRANSPORT</a:t>
                      </a:r>
                    </a:p>
                  </a:txBody>
                  <a:tcPr anchor="ctr"/>
                </a:tc>
                <a:tc>
                  <a:txBody>
                    <a:bodyPr/>
                    <a:lstStyle/>
                    <a:p>
                      <a:pPr algn="ctr"/>
                      <a:r>
                        <a:rPr lang="en-US" b="1">
                          <a:latin typeface="GoodPro" panose="020B0504020101020102" pitchFamily="34" charset="77"/>
                        </a:rPr>
                        <a:t>Incremental investment</a:t>
                      </a:r>
                    </a:p>
                  </a:txBody>
                  <a:tcPr anchor="ctr"/>
                </a:tc>
                <a:tc>
                  <a:txBody>
                    <a:bodyPr/>
                    <a:lstStyle/>
                    <a:p>
                      <a:pPr algn="ctr"/>
                      <a:r>
                        <a:rPr lang="en-US">
                          <a:latin typeface="GoodPro" panose="020B0504020101020102" pitchFamily="34" charset="77"/>
                        </a:rPr>
                        <a:t>NPV of returns </a:t>
                      </a:r>
                      <a:r>
                        <a:rPr lang="en-US" sz="1000">
                          <a:latin typeface="GoodPro" panose="020B0504020101020102" pitchFamily="34" charset="77"/>
                        </a:rPr>
                        <a:t>(based on energy and material savings)</a:t>
                      </a:r>
                    </a:p>
                  </a:txBody>
                  <a:tcPr anchor="ctr"/>
                </a:tc>
                <a:extLst>
                  <a:ext uri="{0D108BD9-81ED-4DB2-BD59-A6C34878D82A}">
                    <a16:rowId xmlns:a16="http://schemas.microsoft.com/office/drawing/2014/main" val="1148829409"/>
                  </a:ext>
                </a:extLst>
              </a:tr>
              <a:tr h="502256">
                <a:tc>
                  <a:txBody>
                    <a:bodyPr/>
                    <a:lstStyle/>
                    <a:p>
                      <a:pPr algn="ctr"/>
                      <a:r>
                        <a:rPr lang="en-US" b="1">
                          <a:latin typeface="GoodPro" panose="020B0504020101020102" pitchFamily="34" charset="77"/>
                        </a:rPr>
                        <a:t>Compact urbanisation</a:t>
                      </a:r>
                    </a:p>
                  </a:txBody>
                  <a:tcPr anchor="ctr"/>
                </a:tc>
                <a:tc>
                  <a:txBody>
                    <a:bodyPr/>
                    <a:lstStyle/>
                    <a:p>
                      <a:pPr algn="ctr"/>
                      <a:r>
                        <a:rPr lang="en-US">
                          <a:latin typeface="GoodPro" panose="020B0504020101020102" pitchFamily="34" charset="77"/>
                        </a:rPr>
                        <a:t>US$24.4 billion</a:t>
                      </a:r>
                    </a:p>
                  </a:txBody>
                  <a:tcPr anchor="ctr"/>
                </a:tc>
                <a:tc>
                  <a:txBody>
                    <a:bodyPr/>
                    <a:lstStyle/>
                    <a:p>
                      <a:pPr algn="ctr"/>
                      <a:r>
                        <a:rPr lang="en-US">
                          <a:latin typeface="GoodPro" panose="020B0504020101020102" pitchFamily="34" charset="77"/>
                        </a:rPr>
                        <a:t>US$731.2 billion</a:t>
                      </a:r>
                    </a:p>
                  </a:txBody>
                  <a:tcPr anchor="ctr"/>
                </a:tc>
                <a:extLst>
                  <a:ext uri="{0D108BD9-81ED-4DB2-BD59-A6C34878D82A}">
                    <a16:rowId xmlns:a16="http://schemas.microsoft.com/office/drawing/2014/main" val="1016088331"/>
                  </a:ext>
                </a:extLst>
              </a:tr>
              <a:tr h="478471">
                <a:tc>
                  <a:txBody>
                    <a:bodyPr/>
                    <a:lstStyle/>
                    <a:p>
                      <a:pPr algn="ctr"/>
                      <a:r>
                        <a:rPr lang="en-US" b="1">
                          <a:latin typeface="GoodPro" panose="020B0504020101020102" pitchFamily="34" charset="77"/>
                        </a:rPr>
                        <a:t>Public transport</a:t>
                      </a:r>
                    </a:p>
                  </a:txBody>
                  <a:tcPr anchor="ctr"/>
                </a:tc>
                <a:tc>
                  <a:txBody>
                    <a:bodyPr/>
                    <a:lstStyle/>
                    <a:p>
                      <a:pPr algn="ctr"/>
                      <a:r>
                        <a:rPr lang="en-US">
                          <a:latin typeface="GoodPro" panose="020B0504020101020102" pitchFamily="34" charset="77"/>
                        </a:rPr>
                        <a:t>US$90.9 billion</a:t>
                      </a:r>
                    </a:p>
                  </a:txBody>
                  <a:tcPr anchor="ctr"/>
                </a:tc>
                <a:tc>
                  <a:txBody>
                    <a:bodyPr/>
                    <a:lstStyle/>
                    <a:p>
                      <a:pPr algn="ctr"/>
                      <a:r>
                        <a:rPr lang="en-US">
                          <a:latin typeface="GoodPro" panose="020B0504020101020102" pitchFamily="34" charset="77"/>
                        </a:rPr>
                        <a:t>US$1.97 trillion</a:t>
                      </a:r>
                    </a:p>
                  </a:txBody>
                  <a:tcPr anchor="ctr"/>
                </a:tc>
                <a:extLst>
                  <a:ext uri="{0D108BD9-81ED-4DB2-BD59-A6C34878D82A}">
                    <a16:rowId xmlns:a16="http://schemas.microsoft.com/office/drawing/2014/main" val="2213677306"/>
                  </a:ext>
                </a:extLst>
              </a:tr>
            </a:tbl>
          </a:graphicData>
        </a:graphic>
      </p:graphicFrame>
      <p:sp>
        <p:nvSpPr>
          <p:cNvPr id="7" name="Content Placeholder 6">
            <a:extLst>
              <a:ext uri="{FF2B5EF4-FFF2-40B4-BE49-F238E27FC236}">
                <a16:creationId xmlns:a16="http://schemas.microsoft.com/office/drawing/2014/main" id="{CE5E8BA4-F859-7140-B54F-AD5FEE115552}"/>
              </a:ext>
            </a:extLst>
          </p:cNvPr>
          <p:cNvSpPr>
            <a:spLocks noGrp="1"/>
          </p:cNvSpPr>
          <p:nvPr>
            <p:ph sz="quarter" idx="19"/>
          </p:nvPr>
        </p:nvSpPr>
        <p:spPr>
          <a:xfrm>
            <a:off x="5469674" y="1417686"/>
            <a:ext cx="3395546" cy="1452756"/>
          </a:xfrm>
        </p:spPr>
        <p:txBody>
          <a:bodyPr/>
          <a:lstStyle/>
          <a:p>
            <a:pPr algn="ctr">
              <a:buClr>
                <a:schemeClr val="accent6"/>
              </a:buClr>
            </a:pPr>
            <a:r>
              <a:rPr lang="en-US" sz="1400" dirty="0"/>
              <a:t>While already the most economically attractive investment options, the returns do not even take into account the benefits of </a:t>
            </a:r>
            <a:r>
              <a:rPr lang="en-US" sz="1400" b="1" dirty="0"/>
              <a:t>improved urban accessibility, cleaner air, or avoided congestion</a:t>
            </a:r>
          </a:p>
          <a:p>
            <a:pPr marL="285750" indent="-285750" algn="ctr">
              <a:buClr>
                <a:schemeClr val="accent6"/>
              </a:buClr>
              <a:buFont typeface="Arial" panose="020B0604020202020204" pitchFamily="34" charset="0"/>
              <a:buChar char="•"/>
            </a:pPr>
            <a:endParaRPr lang="en-US" sz="1400" dirty="0"/>
          </a:p>
        </p:txBody>
      </p:sp>
      <p:graphicFrame>
        <p:nvGraphicFramePr>
          <p:cNvPr id="10" name="Table 10">
            <a:extLst>
              <a:ext uri="{FF2B5EF4-FFF2-40B4-BE49-F238E27FC236}">
                <a16:creationId xmlns:a16="http://schemas.microsoft.com/office/drawing/2014/main" id="{0FB925F2-388D-6C40-87F4-A92204934CEB}"/>
              </a:ext>
            </a:extLst>
          </p:cNvPr>
          <p:cNvGraphicFramePr>
            <a:graphicFrameLocks noGrp="1"/>
          </p:cNvGraphicFramePr>
          <p:nvPr>
            <p:extLst>
              <p:ext uri="{D42A27DB-BD31-4B8C-83A1-F6EECF244321}">
                <p14:modId xmlns:p14="http://schemas.microsoft.com/office/powerpoint/2010/main" val="3372490448"/>
              </p:ext>
            </p:extLst>
          </p:nvPr>
        </p:nvGraphicFramePr>
        <p:xfrm>
          <a:off x="536356" y="3178097"/>
          <a:ext cx="4666785" cy="1554481"/>
        </p:xfrm>
        <a:graphic>
          <a:graphicData uri="http://schemas.openxmlformats.org/drawingml/2006/table">
            <a:tbl>
              <a:tblPr firstRow="1" bandRow="1">
                <a:tableStyleId>{5C22544A-7EE6-4342-B048-85BDC9FD1C3A}</a:tableStyleId>
              </a:tblPr>
              <a:tblGrid>
                <a:gridCol w="1555595">
                  <a:extLst>
                    <a:ext uri="{9D8B030D-6E8A-4147-A177-3AD203B41FA5}">
                      <a16:colId xmlns:a16="http://schemas.microsoft.com/office/drawing/2014/main" val="1191833351"/>
                    </a:ext>
                  </a:extLst>
                </a:gridCol>
                <a:gridCol w="1555595">
                  <a:extLst>
                    <a:ext uri="{9D8B030D-6E8A-4147-A177-3AD203B41FA5}">
                      <a16:colId xmlns:a16="http://schemas.microsoft.com/office/drawing/2014/main" val="1486106816"/>
                    </a:ext>
                  </a:extLst>
                </a:gridCol>
                <a:gridCol w="1555595">
                  <a:extLst>
                    <a:ext uri="{9D8B030D-6E8A-4147-A177-3AD203B41FA5}">
                      <a16:colId xmlns:a16="http://schemas.microsoft.com/office/drawing/2014/main" val="1050695113"/>
                    </a:ext>
                  </a:extLst>
                </a:gridCol>
              </a:tblGrid>
              <a:tr h="497036">
                <a:tc>
                  <a:txBody>
                    <a:bodyPr/>
                    <a:lstStyle/>
                    <a:p>
                      <a:pPr algn="ctr"/>
                      <a:r>
                        <a:rPr lang="en-US">
                          <a:latin typeface="GoodPro" panose="020B0504020101020102" pitchFamily="34" charset="77"/>
                        </a:rPr>
                        <a:t>SHIFT TO EVs</a:t>
                      </a:r>
                    </a:p>
                  </a:txBody>
                  <a:tcPr anchor="ctr"/>
                </a:tc>
                <a:tc>
                  <a:txBody>
                    <a:bodyPr/>
                    <a:lstStyle/>
                    <a:p>
                      <a:pPr algn="ctr"/>
                      <a:r>
                        <a:rPr lang="en-US" b="1">
                          <a:latin typeface="GoodPro" panose="020B0504020101020102" pitchFamily="34" charset="77"/>
                        </a:rPr>
                        <a:t>2030</a:t>
                      </a:r>
                    </a:p>
                  </a:txBody>
                  <a:tcPr anchor="ctr"/>
                </a:tc>
                <a:tc>
                  <a:txBody>
                    <a:bodyPr/>
                    <a:lstStyle/>
                    <a:p>
                      <a:pPr algn="ctr"/>
                      <a:r>
                        <a:rPr lang="en-US">
                          <a:latin typeface="GoodPro" panose="020B0504020101020102" pitchFamily="34" charset="77"/>
                        </a:rPr>
                        <a:t>2050</a:t>
                      </a:r>
                    </a:p>
                  </a:txBody>
                  <a:tcPr anchor="ctr"/>
                </a:tc>
                <a:extLst>
                  <a:ext uri="{0D108BD9-81ED-4DB2-BD59-A6C34878D82A}">
                    <a16:rowId xmlns:a16="http://schemas.microsoft.com/office/drawing/2014/main" val="3021266581"/>
                  </a:ext>
                </a:extLst>
              </a:tr>
              <a:tr h="560409">
                <a:tc>
                  <a:txBody>
                    <a:bodyPr/>
                    <a:lstStyle/>
                    <a:p>
                      <a:pPr algn="ctr"/>
                      <a:r>
                        <a:rPr lang="en-US" b="1">
                          <a:latin typeface="GoodPro" panose="020B0504020101020102" pitchFamily="34" charset="77"/>
                        </a:rPr>
                        <a:t>Estimated annual returns</a:t>
                      </a:r>
                    </a:p>
                  </a:txBody>
                  <a:tcPr anchor="ctr"/>
                </a:tc>
                <a:tc>
                  <a:txBody>
                    <a:bodyPr/>
                    <a:lstStyle/>
                    <a:p>
                      <a:pPr algn="ctr"/>
                      <a:r>
                        <a:rPr lang="en-US">
                          <a:latin typeface="GoodPro" panose="020B0504020101020102" pitchFamily="34" charset="77"/>
                        </a:rPr>
                        <a:t>US$3 billion</a:t>
                      </a:r>
                    </a:p>
                  </a:txBody>
                  <a:tcPr anchor="ctr"/>
                </a:tc>
                <a:tc>
                  <a:txBody>
                    <a:bodyPr/>
                    <a:lstStyle/>
                    <a:p>
                      <a:pPr algn="ctr"/>
                      <a:r>
                        <a:rPr lang="en-US">
                          <a:latin typeface="GoodPro" panose="020B0504020101020102" pitchFamily="34" charset="77"/>
                        </a:rPr>
                        <a:t>US$6.8 billion</a:t>
                      </a:r>
                    </a:p>
                  </a:txBody>
                  <a:tcPr anchor="ctr"/>
                </a:tc>
                <a:extLst>
                  <a:ext uri="{0D108BD9-81ED-4DB2-BD59-A6C34878D82A}">
                    <a16:rowId xmlns:a16="http://schemas.microsoft.com/office/drawing/2014/main" val="2469838743"/>
                  </a:ext>
                </a:extLst>
              </a:tr>
              <a:tr h="497036">
                <a:tc>
                  <a:txBody>
                    <a:bodyPr/>
                    <a:lstStyle/>
                    <a:p>
                      <a:pPr algn="ctr"/>
                      <a:r>
                        <a:rPr lang="en-US" b="1">
                          <a:latin typeface="GoodPro" panose="020B0504020101020102" pitchFamily="34" charset="77"/>
                        </a:rPr>
                        <a:t>Jobs supported</a:t>
                      </a:r>
                    </a:p>
                  </a:txBody>
                  <a:tcPr anchor="ctr"/>
                </a:tc>
                <a:tc>
                  <a:txBody>
                    <a:bodyPr/>
                    <a:lstStyle/>
                    <a:p>
                      <a:pPr algn="ctr"/>
                      <a:r>
                        <a:rPr lang="en-US">
                          <a:latin typeface="GoodPro" panose="020B0504020101020102" pitchFamily="34" charset="77"/>
                        </a:rPr>
                        <a:t>132,000</a:t>
                      </a:r>
                    </a:p>
                  </a:txBody>
                  <a:tcPr anchor="ctr"/>
                </a:tc>
                <a:tc>
                  <a:txBody>
                    <a:bodyPr/>
                    <a:lstStyle/>
                    <a:p>
                      <a:pPr algn="ctr"/>
                      <a:r>
                        <a:rPr lang="en-US">
                          <a:latin typeface="GoodPro" panose="020B0504020101020102" pitchFamily="34" charset="77"/>
                        </a:rPr>
                        <a:t>406,000</a:t>
                      </a:r>
                    </a:p>
                  </a:txBody>
                  <a:tcPr anchor="ctr"/>
                </a:tc>
                <a:extLst>
                  <a:ext uri="{0D108BD9-81ED-4DB2-BD59-A6C34878D82A}">
                    <a16:rowId xmlns:a16="http://schemas.microsoft.com/office/drawing/2014/main" val="954808417"/>
                  </a:ext>
                </a:extLst>
              </a:tr>
            </a:tbl>
          </a:graphicData>
        </a:graphic>
      </p:graphicFrame>
      <p:sp>
        <p:nvSpPr>
          <p:cNvPr id="11" name="TextBox 10">
            <a:extLst>
              <a:ext uri="{FF2B5EF4-FFF2-40B4-BE49-F238E27FC236}">
                <a16:creationId xmlns:a16="http://schemas.microsoft.com/office/drawing/2014/main" id="{FF3F70CA-8A6B-9E4C-901A-C41325BB8144}"/>
              </a:ext>
            </a:extLst>
          </p:cNvPr>
          <p:cNvSpPr txBox="1"/>
          <p:nvPr/>
        </p:nvSpPr>
        <p:spPr>
          <a:xfrm>
            <a:off x="5471252" y="3478283"/>
            <a:ext cx="3393968" cy="954107"/>
          </a:xfrm>
          <a:prstGeom prst="rect">
            <a:avLst/>
          </a:prstGeom>
          <a:noFill/>
        </p:spPr>
        <p:txBody>
          <a:bodyPr wrap="square" rtlCol="0">
            <a:spAutoFit/>
          </a:bodyPr>
          <a:lstStyle/>
          <a:p>
            <a:pPr algn="ctr"/>
            <a:r>
              <a:rPr lang="en-US" sz="1400" dirty="0">
                <a:solidFill>
                  <a:schemeClr val="accent6"/>
                </a:solidFill>
                <a:latin typeface="Roboto" panose="02000000000000000000" pitchFamily="2" charset="0"/>
                <a:ea typeface="Roboto" panose="02000000000000000000" pitchFamily="2" charset="0"/>
              </a:rPr>
              <a:t>A </a:t>
            </a:r>
            <a:r>
              <a:rPr lang="en-US" sz="1400" b="1" dirty="0">
                <a:solidFill>
                  <a:schemeClr val="accent6"/>
                </a:solidFill>
                <a:latin typeface="Roboto" panose="02000000000000000000" pitchFamily="2" charset="0"/>
                <a:ea typeface="Roboto" panose="02000000000000000000" pitchFamily="2" charset="0"/>
              </a:rPr>
              <a:t>shift to EVs </a:t>
            </a:r>
            <a:r>
              <a:rPr lang="en-US" sz="1400" dirty="0">
                <a:solidFill>
                  <a:schemeClr val="accent6"/>
                </a:solidFill>
                <a:latin typeface="Roboto" panose="02000000000000000000" pitchFamily="2" charset="0"/>
                <a:ea typeface="Roboto" panose="02000000000000000000" pitchFamily="2" charset="0"/>
              </a:rPr>
              <a:t>would have high upfront costs but would result in significant estimated annual returns and support thousands of jobs</a:t>
            </a:r>
          </a:p>
        </p:txBody>
      </p:sp>
    </p:spTree>
    <p:extLst>
      <p:ext uri="{BB962C8B-B14F-4D97-AF65-F5344CB8AC3E}">
        <p14:creationId xmlns:p14="http://schemas.microsoft.com/office/powerpoint/2010/main" val="2299367056"/>
      </p:ext>
    </p:extLst>
  </p:cSld>
  <p:clrMapOvr>
    <a:masterClrMapping/>
  </p:clrMapOvr>
</p:sld>
</file>

<file path=ppt/theme/theme1.xml><?xml version="1.0" encoding="utf-8"?>
<a:theme xmlns:a="http://schemas.openxmlformats.org/drawingml/2006/main" name="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O_PPT_template" id="{2BBB23BF-4C5C-E540-910E-E158B78DD81F}" vid="{35C31C85-C557-C54E-A9CD-39234E149DAB}"/>
    </a:ext>
  </a:extLst>
</a:theme>
</file>

<file path=ppt/theme/theme2.xml><?xml version="1.0" encoding="utf-8"?>
<a:theme xmlns:a="http://schemas.openxmlformats.org/drawingml/2006/main" name="1_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O_PPT_template" id="{2BBB23BF-4C5C-E540-910E-E158B78DD81F}" vid="{35C31C85-C557-C54E-A9CD-39234E149DA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52F4445A8530F4186050C90BC7D9697" ma:contentTypeVersion="23" ma:contentTypeDescription="Create a new document." ma:contentTypeScope="" ma:versionID="cef719bf634d8495842026bb89f8b0c8">
  <xsd:schema xmlns:xsd="http://www.w3.org/2001/XMLSchema" xmlns:xs="http://www.w3.org/2001/XMLSchema" xmlns:p="http://schemas.microsoft.com/office/2006/metadata/properties" xmlns:ns1="http://schemas.microsoft.com/sharepoint/v3" xmlns:ns2="54dc29e5-a604-4bb4-acc0-3bc6745e3d60" xmlns:ns3="9d07b42b-afa3-444f-a418-2b77411a8b7d" targetNamespace="http://schemas.microsoft.com/office/2006/metadata/properties" ma:root="true" ma:fieldsID="c26d5cfa236844e243985c6339e1f7c0" ns1:_="" ns2:_="" ns3:_="">
    <xsd:import namespace="http://schemas.microsoft.com/sharepoint/v3"/>
    <xsd:import namespace="54dc29e5-a604-4bb4-acc0-3bc6745e3d60"/>
    <xsd:import namespace="9d07b42b-afa3-444f-a418-2b77411a8b7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1:_ip_UnifiedCompliancePolicyProperties" minOccurs="0"/>
                <xsd:element ref="ns1:_ip_UnifiedCompliancePolicyUIAc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dc29e5-a604-4bb4-acc0-3bc6745e3d6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07b42b-afa3-444f-a418-2b77411a8b7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A98000-D7B2-409F-966C-202DE21A93D1}">
  <ds:schemaRefs>
    <ds:schemaRef ds:uri="http://schemas.microsoft.com/sharepoint/v3/contenttype/forms"/>
  </ds:schemaRefs>
</ds:datastoreItem>
</file>

<file path=customXml/itemProps2.xml><?xml version="1.0" encoding="utf-8"?>
<ds:datastoreItem xmlns:ds="http://schemas.openxmlformats.org/officeDocument/2006/customXml" ds:itemID="{25DFD2D4-6588-4BE5-A651-061C71974041}">
  <ds:schemaRefs>
    <ds:schemaRef ds:uri="http://www.w3.org/XML/1998/namespace"/>
    <ds:schemaRef ds:uri="http://purl.org/dc/elements/1.1/"/>
    <ds:schemaRef ds:uri="http://schemas.microsoft.com/office/2006/metadata/properties"/>
    <ds:schemaRef ds:uri="http://schemas.microsoft.com/office/infopath/2007/PartnerControls"/>
    <ds:schemaRef ds:uri="http://schemas.microsoft.com/sharepoint/v3"/>
    <ds:schemaRef ds:uri="http://purl.org/dc/dcmitype/"/>
    <ds:schemaRef ds:uri="http://schemas.microsoft.com/office/2006/documentManagement/types"/>
    <ds:schemaRef ds:uri="9d07b42b-afa3-444f-a418-2b77411a8b7d"/>
    <ds:schemaRef ds:uri="http://schemas.openxmlformats.org/package/2006/metadata/core-properties"/>
    <ds:schemaRef ds:uri="54dc29e5-a604-4bb4-acc0-3bc6745e3d60"/>
    <ds:schemaRef ds:uri="http://purl.org/dc/terms/"/>
  </ds:schemaRefs>
</ds:datastoreItem>
</file>

<file path=customXml/itemProps3.xml><?xml version="1.0" encoding="utf-8"?>
<ds:datastoreItem xmlns:ds="http://schemas.openxmlformats.org/officeDocument/2006/customXml" ds:itemID="{9DE52F9E-B287-4462-B123-A9D50751C6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4dc29e5-a604-4bb4-acc0-3bc6745e3d60"/>
    <ds:schemaRef ds:uri="9d07b42b-afa3-444f-a418-2b77411a8b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CUT Theme slide (white bg + line)</Template>
  <TotalTime>58</TotalTime>
  <Words>898</Words>
  <Application>Microsoft Macintosh PowerPoint</Application>
  <PresentationFormat>On-screen Show (16:9)</PresentationFormat>
  <Paragraphs>94</Paragraphs>
  <Slides>12</Slides>
  <Notes>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Roboto</vt:lpstr>
      <vt:lpstr>Arial</vt:lpstr>
      <vt:lpstr>GoodPro</vt:lpstr>
      <vt:lpstr>Roboto Condensed</vt:lpstr>
      <vt:lpstr>Calibri</vt:lpstr>
      <vt:lpstr>CUT Theme slide (white bg)</vt:lpstr>
      <vt:lpstr>1_CUT Theme slide (white bg)</vt:lpstr>
      <vt:lpstr>PowerPoint Presentation</vt:lpstr>
      <vt:lpstr>PowerPoint Presentation</vt:lpstr>
      <vt:lpstr>PowerPoint Presentation</vt:lpstr>
      <vt:lpstr>Cities will be critical to solving triple challenge of recovery, development, and climate change </vt:lpstr>
      <vt:lpstr>PowerPoint Presentation</vt:lpstr>
      <vt:lpstr>Indonesia’s Cities are Already Facing Challenges</vt:lpstr>
      <vt:lpstr>PowerPoint Presentation</vt:lpstr>
      <vt:lpstr>Investing in decarbonising Indonesia’s cities could yield substantial economic benefits</vt:lpstr>
      <vt:lpstr>Investments in compact urbanisation and public transport are the most attractive options</vt:lpstr>
      <vt:lpstr>Local governments cannot drive the zero-carbon urban transition alone </vt:lpstr>
      <vt:lpstr>Recommendations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Sophia Vitello</dc:creator>
  <cp:lastModifiedBy>Sophia Vitello</cp:lastModifiedBy>
  <cp:revision>4</cp:revision>
  <dcterms:created xsi:type="dcterms:W3CDTF">2021-04-08T12:38:49Z</dcterms:created>
  <dcterms:modified xsi:type="dcterms:W3CDTF">2021-11-10T15:40:31Z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0x010100B52F4445A8530F4186050C90BC7D9697</vt:lpwstr>
  </property>
</Properties>
</file>