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5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6" r:id="rId5"/>
    <p:sldMasterId id="2147483696" r:id="rId6"/>
    <p:sldMasterId id="2147483717" r:id="rId7"/>
    <p:sldMasterId id="2147483737" r:id="rId8"/>
    <p:sldMasterId id="2147483678" r:id="rId9"/>
  </p:sldMasterIdLst>
  <p:notesMasterIdLst>
    <p:notesMasterId r:id="rId18"/>
  </p:notesMasterIdLst>
  <p:sldIdLst>
    <p:sldId id="303" r:id="rId10"/>
    <p:sldId id="872" r:id="rId11"/>
    <p:sldId id="812" r:id="rId12"/>
    <p:sldId id="762" r:id="rId13"/>
    <p:sldId id="798" r:id="rId14"/>
    <p:sldId id="832" r:id="rId15"/>
    <p:sldId id="821" r:id="rId16"/>
    <p:sldId id="8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phia Vitello" initials="SV" lastIdx="4" clrIdx="0">
    <p:extLst>
      <p:ext uri="{19B8F6BF-5375-455C-9EA6-DF929625EA0E}">
        <p15:presenceInfo xmlns:p15="http://schemas.microsoft.com/office/powerpoint/2012/main" userId="S::sbv25@georgetown.edu::bd2ccbfa-2622-4a5f-9b26-81ac747a9812" providerId="AD"/>
      </p:ext>
    </p:extLst>
  </p:cmAuthor>
  <p:cmAuthor id="2" name="Alfredo Redondo" initials="AR" lastIdx="2" clrIdx="1">
    <p:extLst>
      <p:ext uri="{19B8F6BF-5375-455C-9EA6-DF929625EA0E}">
        <p15:presenceInfo xmlns:p15="http://schemas.microsoft.com/office/powerpoint/2012/main" userId="S::alfredo.redondo@urbantransitions.global::162463f5-2b1c-4418-b213-6a97d379dd1e" providerId="AD"/>
      </p:ext>
    </p:extLst>
  </p:cmAuthor>
  <p:cmAuthor id="3" name="Pandora Batra" initials="PB" lastIdx="19" clrIdx="2">
    <p:extLst>
      <p:ext uri="{19B8F6BF-5375-455C-9EA6-DF929625EA0E}">
        <p15:presenceInfo xmlns:p15="http://schemas.microsoft.com/office/powerpoint/2012/main" userId="S::pandora.batra@urbantransitions.global::10a0708a-7a66-4c17-b29f-9f48c0b007b5" providerId="AD"/>
      </p:ext>
    </p:extLst>
  </p:cmAuthor>
  <p:cmAuthor id="4" name="Sophia Vitello" initials="SV [2]" lastIdx="16" clrIdx="3">
    <p:extLst>
      <p:ext uri="{19B8F6BF-5375-455C-9EA6-DF929625EA0E}">
        <p15:presenceInfo xmlns:p15="http://schemas.microsoft.com/office/powerpoint/2012/main" userId="S::sophia.vitello@wri.org::b34b3263-898a-4aaf-b0b0-33af7fe3e57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97F305-1A92-1740-82FB-ED73C9A249A7}" v="2" dt="2021-11-10T15:40:52.9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1"/>
    <p:restoredTop sz="90951"/>
  </p:normalViewPr>
  <p:slideViewPr>
    <p:cSldViewPr snapToGrid="0" snapToObjects="1">
      <p:cViewPr varScale="1">
        <p:scale>
          <a:sx n="82" d="100"/>
          <a:sy n="82" d="100"/>
        </p:scale>
        <p:origin x="8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phia Vitello" userId="ae07e122-5fd4-4490-a4c2-d5ae1d1b5ac3" providerId="ADAL" clId="{EA97F305-1A92-1740-82FB-ED73C9A249A7}"/>
    <pc:docChg chg="undo custSel addSld delSld modSld">
      <pc:chgData name="Sophia Vitello" userId="ae07e122-5fd4-4490-a4c2-d5ae1d1b5ac3" providerId="ADAL" clId="{EA97F305-1A92-1740-82FB-ED73C9A249A7}" dt="2021-11-10T15:41:10.087" v="343" actId="20577"/>
      <pc:docMkLst>
        <pc:docMk/>
      </pc:docMkLst>
      <pc:sldChg chg="modSp mod modNotesTx">
        <pc:chgData name="Sophia Vitello" userId="ae07e122-5fd4-4490-a4c2-d5ae1d1b5ac3" providerId="ADAL" clId="{EA97F305-1A92-1740-82FB-ED73C9A249A7}" dt="2021-11-10T14:59:41.894" v="271" actId="255"/>
        <pc:sldMkLst>
          <pc:docMk/>
          <pc:sldMk cId="457407078" sldId="762"/>
        </pc:sldMkLst>
        <pc:spChg chg="mod">
          <ac:chgData name="Sophia Vitello" userId="ae07e122-5fd4-4490-a4c2-d5ae1d1b5ac3" providerId="ADAL" clId="{EA97F305-1A92-1740-82FB-ED73C9A249A7}" dt="2021-11-10T14:59:41.894" v="271" actId="255"/>
          <ac:spMkLst>
            <pc:docMk/>
            <pc:sldMk cId="457407078" sldId="762"/>
            <ac:spMk id="7" creationId="{9283F0E6-502D-4C44-B735-A19D584CE78D}"/>
          </ac:spMkLst>
        </pc:spChg>
      </pc:sldChg>
      <pc:sldChg chg="addSp modSp mod">
        <pc:chgData name="Sophia Vitello" userId="ae07e122-5fd4-4490-a4c2-d5ae1d1b5ac3" providerId="ADAL" clId="{EA97F305-1A92-1740-82FB-ED73C9A249A7}" dt="2021-11-10T15:22:52.252" v="290" actId="2711"/>
        <pc:sldMkLst>
          <pc:docMk/>
          <pc:sldMk cId="1422837003" sldId="798"/>
        </pc:sldMkLst>
        <pc:spChg chg="mod">
          <ac:chgData name="Sophia Vitello" userId="ae07e122-5fd4-4490-a4c2-d5ae1d1b5ac3" providerId="ADAL" clId="{EA97F305-1A92-1740-82FB-ED73C9A249A7}" dt="2021-11-10T15:22:29.482" v="287" actId="1076"/>
          <ac:spMkLst>
            <pc:docMk/>
            <pc:sldMk cId="1422837003" sldId="798"/>
            <ac:spMk id="3" creationId="{C8FEC16C-E506-43F6-A53D-C65ADDC2075A}"/>
          </ac:spMkLst>
        </pc:spChg>
        <pc:spChg chg="mod">
          <ac:chgData name="Sophia Vitello" userId="ae07e122-5fd4-4490-a4c2-d5ae1d1b5ac3" providerId="ADAL" clId="{EA97F305-1A92-1740-82FB-ED73C9A249A7}" dt="2021-11-10T15:22:52.252" v="290" actId="2711"/>
          <ac:spMkLst>
            <pc:docMk/>
            <pc:sldMk cId="1422837003" sldId="798"/>
            <ac:spMk id="6" creationId="{1606D666-27DF-B04E-819A-909FA04FE097}"/>
          </ac:spMkLst>
        </pc:spChg>
        <pc:spChg chg="mod">
          <ac:chgData name="Sophia Vitello" userId="ae07e122-5fd4-4490-a4c2-d5ae1d1b5ac3" providerId="ADAL" clId="{EA97F305-1A92-1740-82FB-ED73C9A249A7}" dt="2021-11-10T15:22:40.315" v="289" actId="1076"/>
          <ac:spMkLst>
            <pc:docMk/>
            <pc:sldMk cId="1422837003" sldId="798"/>
            <ac:spMk id="8" creationId="{97EF1D5F-C6D2-D946-AA17-D9AA52552860}"/>
          </ac:spMkLst>
        </pc:spChg>
        <pc:spChg chg="add mod">
          <ac:chgData name="Sophia Vitello" userId="ae07e122-5fd4-4490-a4c2-d5ae1d1b5ac3" providerId="ADAL" clId="{EA97F305-1A92-1740-82FB-ED73C9A249A7}" dt="2021-11-10T15:22:25.426" v="286" actId="1076"/>
          <ac:spMkLst>
            <pc:docMk/>
            <pc:sldMk cId="1422837003" sldId="798"/>
            <ac:spMk id="10" creationId="{0E86324E-19AA-6847-9F71-87D97F18018F}"/>
          </ac:spMkLst>
        </pc:spChg>
        <pc:picChg chg="mod">
          <ac:chgData name="Sophia Vitello" userId="ae07e122-5fd4-4490-a4c2-d5ae1d1b5ac3" providerId="ADAL" clId="{EA97F305-1A92-1740-82FB-ED73C9A249A7}" dt="2021-11-10T15:22:20.765" v="285" actId="1076"/>
          <ac:picMkLst>
            <pc:docMk/>
            <pc:sldMk cId="1422837003" sldId="798"/>
            <ac:picMk id="7" creationId="{80EA0977-89F8-F444-8D1C-8F93E207BBFE}"/>
          </ac:picMkLst>
        </pc:picChg>
        <pc:picChg chg="mod">
          <ac:chgData name="Sophia Vitello" userId="ae07e122-5fd4-4490-a4c2-d5ae1d1b5ac3" providerId="ADAL" clId="{EA97F305-1A92-1740-82FB-ED73C9A249A7}" dt="2021-11-10T15:22:12.900" v="284" actId="14100"/>
          <ac:picMkLst>
            <pc:docMk/>
            <pc:sldMk cId="1422837003" sldId="798"/>
            <ac:picMk id="9" creationId="{A75488C5-12AC-4384-9F7C-20F3EF80B9AF}"/>
          </ac:picMkLst>
        </pc:picChg>
      </pc:sldChg>
      <pc:sldChg chg="modSp mod">
        <pc:chgData name="Sophia Vitello" userId="ae07e122-5fd4-4490-a4c2-d5ae1d1b5ac3" providerId="ADAL" clId="{EA97F305-1A92-1740-82FB-ED73C9A249A7}" dt="2021-11-10T14:59:10.184" v="267" actId="1076"/>
        <pc:sldMkLst>
          <pc:docMk/>
          <pc:sldMk cId="218048611" sldId="812"/>
        </pc:sldMkLst>
        <pc:spChg chg="mod">
          <ac:chgData name="Sophia Vitello" userId="ae07e122-5fd4-4490-a4c2-d5ae1d1b5ac3" providerId="ADAL" clId="{EA97F305-1A92-1740-82FB-ED73C9A249A7}" dt="2021-11-10T14:46:56.412" v="16" actId="20577"/>
          <ac:spMkLst>
            <pc:docMk/>
            <pc:sldMk cId="218048611" sldId="812"/>
            <ac:spMk id="2" creationId="{A23FD301-F66B-4DCA-BF49-DDD00FF22F11}"/>
          </ac:spMkLst>
        </pc:spChg>
        <pc:spChg chg="mod">
          <ac:chgData name="Sophia Vitello" userId="ae07e122-5fd4-4490-a4c2-d5ae1d1b5ac3" providerId="ADAL" clId="{EA97F305-1A92-1740-82FB-ED73C9A249A7}" dt="2021-11-10T14:59:04.273" v="266" actId="1076"/>
          <ac:spMkLst>
            <pc:docMk/>
            <pc:sldMk cId="218048611" sldId="812"/>
            <ac:spMk id="9" creationId="{4D9ACE11-16DE-47CC-887F-70B984E3265D}"/>
          </ac:spMkLst>
        </pc:spChg>
        <pc:picChg chg="mod">
          <ac:chgData name="Sophia Vitello" userId="ae07e122-5fd4-4490-a4c2-d5ae1d1b5ac3" providerId="ADAL" clId="{EA97F305-1A92-1740-82FB-ED73C9A249A7}" dt="2021-11-10T14:59:10.184" v="267" actId="1076"/>
          <ac:picMkLst>
            <pc:docMk/>
            <pc:sldMk cId="218048611" sldId="812"/>
            <ac:picMk id="7" creationId="{C3C9C1A0-71D2-DA4E-B832-D04E08A9FA44}"/>
          </ac:picMkLst>
        </pc:picChg>
      </pc:sldChg>
      <pc:sldChg chg="modSp mod">
        <pc:chgData name="Sophia Vitello" userId="ae07e122-5fd4-4490-a4c2-d5ae1d1b5ac3" providerId="ADAL" clId="{EA97F305-1A92-1740-82FB-ED73C9A249A7}" dt="2021-11-10T14:52:29.347" v="259" actId="14100"/>
        <pc:sldMkLst>
          <pc:docMk/>
          <pc:sldMk cId="2342671108" sldId="821"/>
        </pc:sldMkLst>
        <pc:spChg chg="mod">
          <ac:chgData name="Sophia Vitello" userId="ae07e122-5fd4-4490-a4c2-d5ae1d1b5ac3" providerId="ADAL" clId="{EA97F305-1A92-1740-82FB-ED73C9A249A7}" dt="2021-11-10T14:52:29.347" v="259" actId="14100"/>
          <ac:spMkLst>
            <pc:docMk/>
            <pc:sldMk cId="2342671108" sldId="821"/>
            <ac:spMk id="4" creationId="{0EEEED26-5C13-42CA-A8BD-C7706985C0FA}"/>
          </ac:spMkLst>
        </pc:spChg>
      </pc:sldChg>
      <pc:sldChg chg="modSp mod modNotesTx">
        <pc:chgData name="Sophia Vitello" userId="ae07e122-5fd4-4490-a4c2-d5ae1d1b5ac3" providerId="ADAL" clId="{EA97F305-1A92-1740-82FB-ED73C9A249A7}" dt="2021-11-10T15:29:33.922" v="305" actId="20577"/>
        <pc:sldMkLst>
          <pc:docMk/>
          <pc:sldMk cId="3545950718" sldId="832"/>
        </pc:sldMkLst>
        <pc:spChg chg="mod">
          <ac:chgData name="Sophia Vitello" userId="ae07e122-5fd4-4490-a4c2-d5ae1d1b5ac3" providerId="ADAL" clId="{EA97F305-1A92-1740-82FB-ED73C9A249A7}" dt="2021-11-10T15:10:45.850" v="278" actId="207"/>
          <ac:spMkLst>
            <pc:docMk/>
            <pc:sldMk cId="3545950718" sldId="832"/>
            <ac:spMk id="20" creationId="{0EEE8E8E-B311-A546-95CD-112249D904B5}"/>
          </ac:spMkLst>
        </pc:spChg>
        <pc:spChg chg="mod">
          <ac:chgData name="Sophia Vitello" userId="ae07e122-5fd4-4490-a4c2-d5ae1d1b5ac3" providerId="ADAL" clId="{EA97F305-1A92-1740-82FB-ED73C9A249A7}" dt="2021-11-10T14:52:17.923" v="258" actId="120"/>
          <ac:spMkLst>
            <pc:docMk/>
            <pc:sldMk cId="3545950718" sldId="832"/>
            <ac:spMk id="21" creationId="{B769D5C2-1C46-FF4A-B924-B0B81AB3EE7B}"/>
          </ac:spMkLst>
        </pc:spChg>
      </pc:sldChg>
      <pc:sldChg chg="del">
        <pc:chgData name="Sophia Vitello" userId="ae07e122-5fd4-4490-a4c2-d5ae1d1b5ac3" providerId="ADAL" clId="{EA97F305-1A92-1740-82FB-ED73C9A249A7}" dt="2021-11-10T15:40:56.422" v="329" actId="2696"/>
        <pc:sldMkLst>
          <pc:docMk/>
          <pc:sldMk cId="2916799447" sldId="868"/>
        </pc:sldMkLst>
      </pc:sldChg>
      <pc:sldChg chg="modSp mod">
        <pc:chgData name="Sophia Vitello" userId="ae07e122-5fd4-4490-a4c2-d5ae1d1b5ac3" providerId="ADAL" clId="{EA97F305-1A92-1740-82FB-ED73C9A249A7}" dt="2021-11-10T15:34:28.447" v="327" actId="1076"/>
        <pc:sldMkLst>
          <pc:docMk/>
          <pc:sldMk cId="996607266" sldId="872"/>
        </pc:sldMkLst>
        <pc:spChg chg="mod">
          <ac:chgData name="Sophia Vitello" userId="ae07e122-5fd4-4490-a4c2-d5ae1d1b5ac3" providerId="ADAL" clId="{EA97F305-1A92-1740-82FB-ED73C9A249A7}" dt="2021-11-10T15:33:06.731" v="308" actId="14100"/>
          <ac:spMkLst>
            <pc:docMk/>
            <pc:sldMk cId="996607266" sldId="872"/>
            <ac:spMk id="7" creationId="{4D6B59F1-6656-C247-8F72-96FEDFE2E1D5}"/>
          </ac:spMkLst>
        </pc:spChg>
        <pc:spChg chg="mod">
          <ac:chgData name="Sophia Vitello" userId="ae07e122-5fd4-4490-a4c2-d5ae1d1b5ac3" providerId="ADAL" clId="{EA97F305-1A92-1740-82FB-ED73C9A249A7}" dt="2021-11-10T15:34:28.447" v="327" actId="1076"/>
          <ac:spMkLst>
            <pc:docMk/>
            <pc:sldMk cId="996607266" sldId="872"/>
            <ac:spMk id="9" creationId="{B1F0FCE6-72D3-844F-8451-A58B006B4A61}"/>
          </ac:spMkLst>
        </pc:spChg>
        <pc:spChg chg="mod">
          <ac:chgData name="Sophia Vitello" userId="ae07e122-5fd4-4490-a4c2-d5ae1d1b5ac3" providerId="ADAL" clId="{EA97F305-1A92-1740-82FB-ED73C9A249A7}" dt="2021-11-10T15:33:00.213" v="307" actId="14100"/>
          <ac:spMkLst>
            <pc:docMk/>
            <pc:sldMk cId="996607266" sldId="872"/>
            <ac:spMk id="10" creationId="{0468FAC8-1FCA-8B4A-954D-05A2B39F540F}"/>
          </ac:spMkLst>
        </pc:spChg>
      </pc:sldChg>
      <pc:sldChg chg="del">
        <pc:chgData name="Sophia Vitello" userId="ae07e122-5fd4-4490-a4c2-d5ae1d1b5ac3" providerId="ADAL" clId="{EA97F305-1A92-1740-82FB-ED73C9A249A7}" dt="2021-11-10T14:58:20.227" v="260" actId="2696"/>
        <pc:sldMkLst>
          <pc:docMk/>
          <pc:sldMk cId="696786762" sldId="874"/>
        </pc:sldMkLst>
      </pc:sldChg>
      <pc:sldChg chg="modSp add mod">
        <pc:chgData name="Sophia Vitello" userId="ae07e122-5fd4-4490-a4c2-d5ae1d1b5ac3" providerId="ADAL" clId="{EA97F305-1A92-1740-82FB-ED73C9A249A7}" dt="2021-11-10T15:41:10.087" v="343" actId="20577"/>
        <pc:sldMkLst>
          <pc:docMk/>
          <pc:sldMk cId="1789934214" sldId="874"/>
        </pc:sldMkLst>
        <pc:spChg chg="mod">
          <ac:chgData name="Sophia Vitello" userId="ae07e122-5fd4-4490-a4c2-d5ae1d1b5ac3" providerId="ADAL" clId="{EA97F305-1A92-1740-82FB-ED73C9A249A7}" dt="2021-11-10T15:41:10.087" v="343" actId="20577"/>
          <ac:spMkLst>
            <pc:docMk/>
            <pc:sldMk cId="1789934214" sldId="874"/>
            <ac:spMk id="15" creationId="{47C4EA38-65BF-5142-82FD-B073D01D13B8}"/>
          </ac:spMkLst>
        </pc:spChg>
      </pc:sldChg>
      <pc:sldMasterChg chg="delSldLayout">
        <pc:chgData name="Sophia Vitello" userId="ae07e122-5fd4-4490-a4c2-d5ae1d1b5ac3" providerId="ADAL" clId="{EA97F305-1A92-1740-82FB-ED73C9A249A7}" dt="2021-11-10T14:58:20.227" v="260" actId="2696"/>
        <pc:sldMasterMkLst>
          <pc:docMk/>
          <pc:sldMasterMk cId="2522551163" sldId="2147483660"/>
        </pc:sldMasterMkLst>
        <pc:sldLayoutChg chg="del">
          <pc:chgData name="Sophia Vitello" userId="ae07e122-5fd4-4490-a4c2-d5ae1d1b5ac3" providerId="ADAL" clId="{EA97F305-1A92-1740-82FB-ED73C9A249A7}" dt="2021-11-10T14:58:20.227" v="260" actId="2696"/>
          <pc:sldLayoutMkLst>
            <pc:docMk/>
            <pc:sldMasterMk cId="2522551163" sldId="2147483660"/>
            <pc:sldLayoutMk cId="3439071362" sldId="214748367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F5735-CC0C-7142-B392-BA29A78EB7BB}" type="datetimeFigureOut">
              <a:rPr lang="en-US" smtClean="0"/>
              <a:t>11/10/21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188C4-A17B-EF43-9F5A-0FC1480657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2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Cape Town, South Africa. Source: Handmade 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188C4-A17B-EF43-9F5A-0FC14806572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864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BA3FEB-0A37-45D6-B50B-9EDAFC08DE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5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Across all sectors, 50.5% of the total abatement potential depends on decarbonising electricity.</a:t>
            </a:r>
          </a:p>
          <a:p>
            <a:r>
              <a:rPr lang="en-GB" dirty="0"/>
              <a:t>Investment in feasible low-carbon urban measures could support 656,000 new jobs in 2030 and </a:t>
            </a:r>
            <a:r>
              <a:rPr lang="en-GB" dirty="0">
                <a:sym typeface="Wingdings" pitchFamily="2" charset="2"/>
              </a:rPr>
              <a:t>325,000 jobs in 2050.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C8DB7A-5B69-F24F-AB37-48E0D193E5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742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Small to mid-sized cities hold a lot of opportunity for urban abatement potential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C8DB7A-5B69-F24F-AB37-48E0D193E5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324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numbers are global, not specific to South Africa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C8DB7A-5B69-F24F-AB37-48E0D193E5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4770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Angelo </a:t>
            </a:r>
            <a:r>
              <a:rPr lang="en-US" dirty="0" err="1"/>
              <a:t>Moleele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BA3FEB-0A37-45D6-B50B-9EDAFC08DE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4738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59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0818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03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4" userDrawn="1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0"/>
            <a:ext cx="1576072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036" y="188037"/>
            <a:ext cx="1200000" cy="59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23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4" userDrawn="1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482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8BE020-8CAC-0042-866D-55F2B9C47C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2200761"/>
            <a:ext cx="10530212" cy="340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 marL="457178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54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32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09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03162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18F5AED-5326-0B41-A509-0D7B2798A6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928177-0706-0246-81CB-AE7B5097CB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PARTNERS</a:t>
            </a:r>
          </a:p>
        </p:txBody>
      </p:sp>
    </p:spTree>
    <p:extLst>
      <p:ext uri="{BB962C8B-B14F-4D97-AF65-F5344CB8AC3E}">
        <p14:creationId xmlns:p14="http://schemas.microsoft.com/office/powerpoint/2010/main" val="395538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15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0"/>
            <a:ext cx="1576072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036" y="188037"/>
            <a:ext cx="1200000" cy="59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55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3627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81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572" y="-41384"/>
            <a:ext cx="12339144" cy="69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70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4082" y="-47297"/>
            <a:ext cx="12349655" cy="694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020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708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2721690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806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71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98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1276037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442" r="296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21952384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253" r="68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41439417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797" r="11101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19147291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32922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49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706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2029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ide WITH STRA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165C44-D522-6C4C-A2AF-08CE724642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4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845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8BE020-8CAC-0042-866D-55F2B9C47C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2200761"/>
            <a:ext cx="10530212" cy="340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 marL="457178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54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32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09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62859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uth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8F77-56C3-2A49-853E-73208F6F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321A2-F568-8E45-8BB9-FF4270F494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D200AC-B7F9-3543-A9E4-0D3EEC8D21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8E3A8DA-ED1D-0C4A-8684-E7AEE8004D8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4417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62CB09C-31C8-614F-B24A-9A3786649A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88829" y="2260600"/>
            <a:ext cx="2712067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239C6967-6045-0C44-97DF-B68BCBD2BEC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870400" y="2260600"/>
            <a:ext cx="2712000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E0D42C3-D266-CB47-85C9-EBCBF9404D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005988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36168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WITH STRA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165C44-D522-6C4C-A2AF-08CE724642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6" name="Title Placeholder 16">
            <a:extLst>
              <a:ext uri="{FF2B5EF4-FFF2-40B4-BE49-F238E27FC236}">
                <a16:creationId xmlns:a16="http://schemas.microsoft.com/office/drawing/2014/main" id="{E947C8D0-518B-46AC-BF1F-49B1A54D4F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382" y="2119511"/>
            <a:ext cx="6920297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5067">
                <a:solidFill>
                  <a:schemeClr val="bg2"/>
                </a:solidFill>
              </a:defRPr>
            </a:lvl1pPr>
          </a:lstStyle>
          <a:p>
            <a:r>
              <a:rPr lang="en-US"/>
              <a:t>ACCELERATING CHINA’S URBAN TRANSITION</a:t>
            </a:r>
          </a:p>
        </p:txBody>
      </p:sp>
      <p:sp>
        <p:nvSpPr>
          <p:cNvPr id="7" name="Title Placeholder 16">
            <a:extLst>
              <a:ext uri="{FF2B5EF4-FFF2-40B4-BE49-F238E27FC236}">
                <a16:creationId xmlns:a16="http://schemas.microsoft.com/office/drawing/2014/main" id="{B35A3481-44F5-4475-8B1D-DBC1381BE69C}"/>
              </a:ext>
            </a:extLst>
          </p:cNvPr>
          <p:cNvSpPr txBox="1">
            <a:spLocks/>
          </p:cNvSpPr>
          <p:nvPr userDrawn="1"/>
        </p:nvSpPr>
        <p:spPr>
          <a:xfrm>
            <a:off x="795382" y="3648708"/>
            <a:ext cx="4354849" cy="1428749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r>
              <a:rPr lang="en-US" sz="1867">
                <a:solidFill>
                  <a:schemeClr val="bg1"/>
                </a:solidFill>
              </a:rPr>
              <a:t>PRIORITY ACTIONS FOR HIGH-QUALITY GROWTH AND ENHANCING LEADERSHIP FOR CARBON NEUTRALITY</a:t>
            </a:r>
          </a:p>
          <a:p>
            <a:endParaRPr lang="en-US" sz="1867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42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80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572" y="-41384"/>
            <a:ext cx="12339144" cy="69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422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4082" y="-47297"/>
            <a:ext cx="12349655" cy="694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751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1232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3526190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38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6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596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2646062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442" r="296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2322679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253" r="68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3844288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797" r="11101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2836954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395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98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767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521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8BE020-8CAC-0042-866D-55F2B9C47C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2200761"/>
            <a:ext cx="10530212" cy="340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 marL="457178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54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32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09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A1F71E-2D54-4747-9037-DA32CEE779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30695" y="5672804"/>
            <a:ext cx="1440000" cy="71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4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Bullet Points and Image –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322B49C-D440-314B-AF09-2DC0FCE80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540001"/>
            <a:ext cx="6093275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1" y="1865563"/>
            <a:ext cx="6093275" cy="44524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3AA8445-1299-8441-BFB2-BFB0BA4F92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48408" y="540001"/>
            <a:ext cx="4703592" cy="4431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4FA794-F56F-5145-AB8A-7F3FE6E3A2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30695" y="5672804"/>
            <a:ext cx="1440000" cy="71409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24951F-F55F-6449-BA1C-F3204160F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8488" y="5019149"/>
            <a:ext cx="4703763" cy="374651"/>
          </a:xfrm>
        </p:spPr>
        <p:txBody>
          <a:bodyPr lIns="0" tIns="0" rIns="0" bIns="0">
            <a:noAutofit/>
          </a:bodyPr>
          <a:lstStyle>
            <a:lvl1pPr algn="r">
              <a:buNone/>
              <a:defRPr sz="1200" i="1"/>
            </a:lvl1pPr>
            <a:lvl2pPr>
              <a:buNone/>
              <a:defRPr sz="1200" i="1"/>
            </a:lvl2pPr>
            <a:lvl3pPr>
              <a:buNone/>
              <a:defRPr sz="1200" i="1"/>
            </a:lvl3pPr>
            <a:lvl4pPr>
              <a:buNone/>
              <a:defRPr sz="1200" i="1"/>
            </a:lvl4pPr>
            <a:lvl5pPr>
              <a:buNone/>
              <a:defRPr sz="1200" i="1"/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8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3164943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uth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8F77-56C3-2A49-853E-73208F6F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321A2-F568-8E45-8BB9-FF4270F494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D200AC-B7F9-3543-A9E4-0D3EEC8D21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8E3A8DA-ED1D-0C4A-8684-E7AEE8004D8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4417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62CB09C-31C8-614F-B24A-9A3786649A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88829" y="2260600"/>
            <a:ext cx="2712067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239C6967-6045-0C44-97DF-B68BCBD2BEC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870400" y="2260600"/>
            <a:ext cx="2712000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E0D42C3-D266-CB47-85C9-EBCBF9404D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005988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82120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WITH STRA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165C44-D522-6C4C-A2AF-08CE724642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716B34-8054-4F4A-83F8-F741DE9C81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0000" y="2238375"/>
            <a:ext cx="5254157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717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21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572" y="-41384"/>
            <a:ext cx="12339144" cy="69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15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4082" y="-47297"/>
            <a:ext cx="12349655" cy="694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276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827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2097265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72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5443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22953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198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442" r="296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4191913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253" r="68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25189819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797" r="11101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18820691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4422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95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812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416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Bullet Points and Image –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322B49C-D440-314B-AF09-2DC0FCE80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540001"/>
            <a:ext cx="6093275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1" y="1865563"/>
            <a:ext cx="6093275" cy="44524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3AA8445-1299-8441-BFB2-BFB0BA4F92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48408" y="540001"/>
            <a:ext cx="4703592" cy="4431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4FA794-F56F-5145-AB8A-7F3FE6E3A2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30695" y="5672804"/>
            <a:ext cx="1440000" cy="71409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24951F-F55F-6449-BA1C-F3204160F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8488" y="5019149"/>
            <a:ext cx="4703763" cy="374651"/>
          </a:xfrm>
        </p:spPr>
        <p:txBody>
          <a:bodyPr lIns="0" tIns="0" rIns="0" bIns="0">
            <a:noAutofit/>
          </a:bodyPr>
          <a:lstStyle>
            <a:lvl1pPr algn="r">
              <a:buNone/>
              <a:defRPr sz="1200" i="1"/>
            </a:lvl1pPr>
            <a:lvl2pPr>
              <a:buNone/>
              <a:defRPr sz="1200" i="1"/>
            </a:lvl2pPr>
            <a:lvl3pPr>
              <a:buNone/>
              <a:defRPr sz="1200" i="1"/>
            </a:lvl3pPr>
            <a:lvl4pPr>
              <a:buNone/>
              <a:defRPr sz="1200" i="1"/>
            </a:lvl4pPr>
            <a:lvl5pPr>
              <a:buNone/>
              <a:defRPr sz="1200" i="1"/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7384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uth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8F77-56C3-2A49-853E-73208F6F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321A2-F568-8E45-8BB9-FF4270F494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D200AC-B7F9-3543-A9E4-0D3EEC8D21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8E3A8DA-ED1D-0C4A-8684-E7AEE8004D8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4417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62CB09C-31C8-614F-B24A-9A3786649A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88829" y="2260600"/>
            <a:ext cx="2712067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239C6967-6045-0C44-97DF-B68BCBD2BEC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870400" y="2260600"/>
            <a:ext cx="2712000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E0D42C3-D266-CB47-85C9-EBCBF9404D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005988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432259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WITH STRA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165C44-D522-6C4C-A2AF-08CE724642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716B34-8054-4F4A-83F8-F741DE9C81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0000" y="2238375"/>
            <a:ext cx="5254157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0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020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41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3572" y="-41384"/>
            <a:ext cx="12339144" cy="69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902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4082" y="-47297"/>
            <a:ext cx="12349655" cy="694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676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06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467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6548624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66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080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474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1485383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442" r="296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15715292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253" r="68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4162824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8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2015342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7797" r="11101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1404902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19882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broad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5645E32-58AF-744E-9185-FEC125D34799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A394A0-1316-0F45-BF14-DE8324B65B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57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829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211A283-20B6-C147-88F2-6334D0BCFC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5354653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2493910"/>
            <a:ext cx="5637159" cy="1948807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273C3D7-1A70-4945-8081-0FC60CCE7DB5}"/>
              </a:ext>
            </a:extLst>
          </p:cNvPr>
          <p:cNvCxnSpPr>
            <a:cxnSpLocks/>
          </p:cNvCxnSpPr>
          <p:nvPr userDrawn="1"/>
        </p:nvCxnSpPr>
        <p:spPr>
          <a:xfrm>
            <a:off x="348343" y="4579707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9EEF9DB-C580-8B4E-8991-AD3879F18BEC}"/>
              </a:ext>
            </a:extLst>
          </p:cNvPr>
          <p:cNvCxnSpPr>
            <a:cxnSpLocks/>
          </p:cNvCxnSpPr>
          <p:nvPr userDrawn="1"/>
        </p:nvCxnSpPr>
        <p:spPr>
          <a:xfrm>
            <a:off x="348343" y="2415283"/>
            <a:ext cx="563806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2280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8BE020-8CAC-0042-866D-55F2B9C47C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2200761"/>
            <a:ext cx="10530212" cy="340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 marL="457178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54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32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09" indent="0">
              <a:buFontTx/>
              <a:buNone/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A1F71E-2D54-4747-9037-DA32CEE779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30695" y="5672804"/>
            <a:ext cx="1440000" cy="71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51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Bullet Points and Image –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322B49C-D440-314B-AF09-2DC0FCE80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388"/>
            <a:ext cx="12187065" cy="68552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E0F0D7-4A86-5445-BF5D-3B31D6E76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540001"/>
            <a:ext cx="6093275" cy="132556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20D67-3774-9D47-A2F5-A332E7C9B6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1" y="1865563"/>
            <a:ext cx="6093275" cy="44524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2400"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GoodPro" panose="020B0504020101020102" pitchFamily="34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3AA8445-1299-8441-BFB2-BFB0BA4F92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48408" y="540001"/>
            <a:ext cx="4703592" cy="4431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4FA794-F56F-5145-AB8A-7F3FE6E3A2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30695" y="5672804"/>
            <a:ext cx="1440000" cy="71409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624951F-F55F-6449-BA1C-F3204160F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8488" y="5019149"/>
            <a:ext cx="4703763" cy="374651"/>
          </a:xfrm>
        </p:spPr>
        <p:txBody>
          <a:bodyPr lIns="0" tIns="0" rIns="0" bIns="0">
            <a:noAutofit/>
          </a:bodyPr>
          <a:lstStyle>
            <a:lvl1pPr algn="r">
              <a:buNone/>
              <a:defRPr sz="1200" i="1"/>
            </a:lvl1pPr>
            <a:lvl2pPr>
              <a:buNone/>
              <a:defRPr sz="1200" i="1"/>
            </a:lvl2pPr>
            <a:lvl3pPr>
              <a:buNone/>
              <a:defRPr sz="1200" i="1"/>
            </a:lvl3pPr>
            <a:lvl4pPr>
              <a:buNone/>
              <a:defRPr sz="1200" i="1"/>
            </a:lvl4pPr>
            <a:lvl5pPr>
              <a:buNone/>
              <a:defRPr sz="1200" i="1"/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1397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og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18F5AED-5326-0B41-A509-0D7B2798A6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8928177-0706-0246-81CB-AE7B5097CB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15737"/>
            <a:ext cx="10530213" cy="1325563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PARTNERS</a:t>
            </a:r>
          </a:p>
        </p:txBody>
      </p:sp>
    </p:spTree>
    <p:extLst>
      <p:ext uri="{BB962C8B-B14F-4D97-AF65-F5344CB8AC3E}">
        <p14:creationId xmlns:p14="http://schemas.microsoft.com/office/powerpoint/2010/main" val="6016998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uth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68F77-56C3-2A49-853E-73208F6F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8321A2-F568-8E45-8BB9-FF4270F494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D200AC-B7F9-3543-A9E4-0D3EEC8D21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8E3A8DA-ED1D-0C4A-8684-E7AEE8004D8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4417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62CB09C-31C8-614F-B24A-9A3786649A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488829" y="2260600"/>
            <a:ext cx="2712067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239C6967-6045-0C44-97DF-B68BCBD2BEC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870400" y="2260600"/>
            <a:ext cx="2712000" cy="1168400"/>
          </a:xfrm>
        </p:spPr>
        <p:txBody>
          <a:bodyPr>
            <a:no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E0D42C3-D266-CB47-85C9-EBCBF9404D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005988" y="2260599"/>
            <a:ext cx="1680000" cy="2040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744761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WITH STRAP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165C44-D522-6C4C-A2AF-08CE724642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0" y="1388"/>
            <a:ext cx="12187065" cy="68552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716B34-8054-4F4A-83F8-F741DE9C81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0000" y="2238375"/>
            <a:ext cx="5254157" cy="23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4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605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33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31567106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(narrow bloc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2FE50D6-A847-2042-BD89-E1713C5218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28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4" userDrawn="1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38EC99F-CD83-6549-B0E3-F86E06DE5E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0528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A5DE60-A586-684F-AB8B-5D6D6C8CC3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0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3021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4EFAE1-7B7A-114A-85A1-326B0EC74B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Report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AB64FA-9639-1A48-9660-513C789636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FFECFE-6A91-A449-8DE2-89AFE4541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1" y="2839955"/>
            <a:ext cx="5967335" cy="1428749"/>
          </a:xfrm>
        </p:spPr>
        <p:txBody>
          <a:bodyPr anchor="b">
            <a:normAutofit/>
          </a:bodyPr>
          <a:lstStyle>
            <a:lvl1pPr>
              <a:defRPr sz="4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D7144F27-8242-AD48-8910-97BA4B4AB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1" y="4480254"/>
            <a:ext cx="5966424" cy="6568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 style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9249" y="5315886"/>
            <a:ext cx="5966423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7939AD-873B-8D4F-9AE9-3E42D7A77C1D}"/>
              </a:ext>
            </a:extLst>
          </p:cNvPr>
          <p:cNvCxnSpPr>
            <a:cxnSpLocks/>
          </p:cNvCxnSpPr>
          <p:nvPr userDrawn="1"/>
        </p:nvCxnSpPr>
        <p:spPr>
          <a:xfrm>
            <a:off x="348341" y="6245191"/>
            <a:ext cx="596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4CAB042-B6B7-4943-A5B5-5316A20BA5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496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block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3D4E544-1FE7-714E-BE25-C1E92514C6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A2BFC1-9FD7-1E4A-BE02-4C340CB68114}"/>
              </a:ext>
            </a:extLst>
          </p:cNvPr>
          <p:cNvSpPr/>
          <p:nvPr userDrawn="1"/>
        </p:nvSpPr>
        <p:spPr>
          <a:xfrm>
            <a:off x="0" y="1794000"/>
            <a:ext cx="12192000" cy="50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774D4096-0EAB-3E4C-B20B-4F65BFAE1D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344" y="2839955"/>
            <a:ext cx="7878512" cy="1428749"/>
          </a:xfrm>
        </p:spPr>
        <p:txBody>
          <a:bodyPr anchor="b">
            <a:normAutofit/>
          </a:bodyPr>
          <a:lstStyle>
            <a:lvl1pPr>
              <a:defRPr sz="4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 IN TWO LINES)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DD83B89-15DE-9C4A-82A6-D6753CD05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251" y="4479184"/>
            <a:ext cx="7877605" cy="65789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5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E866F90A-6408-3743-8233-5612E45241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251" y="5314659"/>
            <a:ext cx="7877604" cy="75395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master author style</a:t>
            </a:r>
            <a:br>
              <a:rPr lang="en-US"/>
            </a:br>
            <a:r>
              <a:rPr lang="en-US"/>
              <a:t>(max two lines)</a:t>
            </a:r>
          </a:p>
        </p:txBody>
      </p:sp>
    </p:spTree>
    <p:extLst>
      <p:ext uri="{BB962C8B-B14F-4D97-AF65-F5344CB8AC3E}">
        <p14:creationId xmlns:p14="http://schemas.microsoft.com/office/powerpoint/2010/main" val="2871479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image + colou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3EACBD78-F114-DB45-A1B3-D20622FB9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8264" y="3632622"/>
            <a:ext cx="6383551" cy="1428749"/>
          </a:xfrm>
        </p:spPr>
        <p:txBody>
          <a:bodyPr anchor="b">
            <a:normAutofit/>
          </a:bodyPr>
          <a:lstStyle>
            <a:lvl1pPr>
              <a:defRPr sz="4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 STYLE IN TWO LINES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7E53ACB0-52DC-2540-A17D-C7EF9003C1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8264" y="5286856"/>
            <a:ext cx="6383551" cy="75272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933"/>
              </a:lnSpc>
              <a:spcBef>
                <a:spcPts val="0"/>
              </a:spcBef>
              <a:spcAft>
                <a:spcPts val="0"/>
              </a:spcAft>
              <a:defRPr sz="2400" b="0" i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Click to edit subtitle/detail style</a:t>
            </a:r>
            <a:br>
              <a:rPr lang="en-US"/>
            </a:br>
            <a:r>
              <a:rPr lang="en-US"/>
              <a:t>(max two lines)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D5D87-ADDF-F947-A100-D230F30911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91320"/>
            <a:ext cx="12192000" cy="4458315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8BECD1-238D-0C49-B6D3-C813911C80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357" y="285908"/>
            <a:ext cx="2072152" cy="122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491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95416" y="2127189"/>
            <a:ext cx="7172309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96566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9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19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986EF3A-372F-3B44-B0A7-90C09B780290}"/>
              </a:ext>
            </a:extLst>
          </p:cNvPr>
          <p:cNvSpPr/>
          <p:nvPr userDrawn="1"/>
        </p:nvSpPr>
        <p:spPr>
          <a:xfrm>
            <a:off x="0" y="-600"/>
            <a:ext cx="3048000" cy="6859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08CE2-F6A0-BB4B-A35B-FA585A163E50}"/>
              </a:ext>
            </a:extLst>
          </p:cNvPr>
          <p:cNvCxnSpPr>
            <a:cxnSpLocks/>
          </p:cNvCxnSpPr>
          <p:nvPr userDrawn="1"/>
        </p:nvCxnSpPr>
        <p:spPr>
          <a:xfrm>
            <a:off x="3048000" y="5908503"/>
            <a:ext cx="6774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F5A91E-7E16-884D-AD57-E7E30FFAAC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59272" y="2127189"/>
            <a:ext cx="5108453" cy="2380137"/>
          </a:xfrm>
          <a:prstGeom prst="rect">
            <a:avLst/>
          </a:prstGeom>
        </p:spPr>
        <p:txBody>
          <a:bodyPr anchor="ctr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Click to edit medium quote of about 6 lines Click to edit medium quote of about 6 lines Click to edit medium quote of about 6 lines Click to edit medium quote of about 6 lines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1FCFBE0-8EB8-3F4C-8911-3C4068F15D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59273" y="4591667"/>
            <a:ext cx="3977217" cy="337276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19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− Click to insert source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091DA9-16DD-484F-BC24-E8EB80788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000" y="480000"/>
            <a:ext cx="1680000" cy="833115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1A122875-E4BD-1548-8377-A7955C72394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95416" y="2334645"/>
            <a:ext cx="1680000" cy="2006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9E8AB5C0-B7AF-AA4E-821F-0D73BFF713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69961" y="4451047"/>
            <a:ext cx="1883092" cy="541607"/>
          </a:xfrm>
        </p:spPr>
        <p:txBody>
          <a:bodyPr anchor="b">
            <a:noAutofit/>
          </a:bodyPr>
          <a:lstStyle>
            <a:lvl1pPr>
              <a:defRPr sz="16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en-US"/>
              <a:t>Click to edit details of picture</a:t>
            </a:r>
          </a:p>
        </p:txBody>
      </p:sp>
    </p:spTree>
    <p:extLst>
      <p:ext uri="{BB962C8B-B14F-4D97-AF65-F5344CB8AC3E}">
        <p14:creationId xmlns:p14="http://schemas.microsoft.com/office/powerpoint/2010/main" val="3544188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4" userDrawn="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E6FE96-B610-F24D-9A20-2C1998CCA7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6053"/>
          <a:stretch/>
        </p:blipFill>
        <p:spPr>
          <a:xfrm>
            <a:off x="3561706" y="0"/>
            <a:ext cx="8630295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209FCC2-51F2-8946-BA9E-1F46D20E43CF}"/>
              </a:ext>
            </a:extLst>
          </p:cNvPr>
          <p:cNvSpPr/>
          <p:nvPr userDrawn="1"/>
        </p:nvSpPr>
        <p:spPr>
          <a:xfrm>
            <a:off x="624418" y="549000"/>
            <a:ext cx="4590217" cy="57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6E7A93A-A1E3-7241-A919-0AAAAAA2AF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5651" y="732367"/>
            <a:ext cx="4458984" cy="1428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splash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20B6B-968D-7146-8A45-8C9DE5F2D4A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55649" y="2345268"/>
            <a:ext cx="4307417" cy="3780365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insert splash content</a:t>
            </a:r>
          </a:p>
        </p:txBody>
      </p:sp>
    </p:spTree>
    <p:extLst>
      <p:ext uri="{BB962C8B-B14F-4D97-AF65-F5344CB8AC3E}">
        <p14:creationId xmlns:p14="http://schemas.microsoft.com/office/powerpoint/2010/main" val="18133168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26F33F-08C6-C04E-905B-CAB2290053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0359" y="-2998"/>
            <a:ext cx="12212717" cy="6863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4994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2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19" Type="http://schemas.openxmlformats.org/officeDocument/2006/relationships/slideLayout" Target="../slideLayouts/slideLayout88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255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993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58" r:id="rId2"/>
    <p:sldLayoutId id="2147483762" r:id="rId3"/>
    <p:sldLayoutId id="2147483763" r:id="rId4"/>
    <p:sldLayoutId id="2147483764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765" r:id="rId14"/>
    <p:sldLayoutId id="2147483766" r:id="rId15"/>
    <p:sldLayoutId id="2147483767" r:id="rId16"/>
    <p:sldLayoutId id="2147483769" r:id="rId17"/>
    <p:sldLayoutId id="2147483770" r:id="rId18"/>
    <p:sldLayoutId id="2147483771" r:id="rId19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989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59" r:id="rId2"/>
    <p:sldLayoutId id="2147483699" r:id="rId3"/>
    <p:sldLayoutId id="2147483760" r:id="rId4"/>
    <p:sldLayoutId id="2147483761" r:id="rId5"/>
    <p:sldLayoutId id="2147483702" r:id="rId6"/>
    <p:sldLayoutId id="2147483772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5" r:id="rId18"/>
    <p:sldLayoutId id="2147483716" r:id="rId19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7764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73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5" r:id="rId17"/>
    <p:sldLayoutId id="2147483736" r:id="rId18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626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6">
            <a:extLst>
              <a:ext uri="{FF2B5EF4-FFF2-40B4-BE49-F238E27FC236}">
                <a16:creationId xmlns:a16="http://schemas.microsoft.com/office/drawing/2014/main" id="{172EBE1D-9335-9848-9DAA-E77F897C4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6184"/>
            <a:ext cx="10972800" cy="1428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br>
              <a:rPr lang="en-US"/>
            </a:br>
            <a:r>
              <a:rPr lang="en-US"/>
              <a:t>(maximum two lines)</a:t>
            </a:r>
          </a:p>
        </p:txBody>
      </p:sp>
      <p:sp>
        <p:nvSpPr>
          <p:cNvPr id="23" name="Footer Placeholder 21">
            <a:extLst>
              <a:ext uri="{FF2B5EF4-FFF2-40B4-BE49-F238E27FC236}">
                <a16:creationId xmlns:a16="http://schemas.microsoft.com/office/drawing/2014/main" id="{874FE988-AA05-BF41-BF04-C7788D0BB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0236" y="6331402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00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r>
              <a:rPr lang="en-US"/>
              <a:t>Report title</a:t>
            </a:r>
          </a:p>
        </p:txBody>
      </p:sp>
      <p:sp>
        <p:nvSpPr>
          <p:cNvPr id="25" name="Slide Number Placeholder 23">
            <a:extLst>
              <a:ext uri="{FF2B5EF4-FFF2-40B4-BE49-F238E27FC236}">
                <a16:creationId xmlns:a16="http://schemas.microsoft.com/office/drawing/2014/main" id="{D0CB405C-2066-EC46-9387-4660B329C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5961" y="6331402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 b="1" i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</a:lstStyle>
          <a:p>
            <a:fld id="{C19DCF79-8D0F-6F4D-A6DF-4BF78324B6C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BEF88842-43B3-6D4E-B874-CAA861243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09424"/>
            <a:ext cx="10972800" cy="4116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293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0" r:id="rId2"/>
    <p:sldLayoutId id="2147483701" r:id="rId3"/>
    <p:sldLayoutId id="2147483679" r:id="rId4"/>
    <p:sldLayoutId id="2147483680" r:id="rId5"/>
    <p:sldLayoutId id="2147483681" r:id="rId6"/>
    <p:sldLayoutId id="2147483690" r:id="rId7"/>
    <p:sldLayoutId id="2147483691" r:id="rId8"/>
    <p:sldLayoutId id="2147483692" r:id="rId9"/>
    <p:sldLayoutId id="2147483697" r:id="rId10"/>
    <p:sldLayoutId id="2147483693" r:id="rId11"/>
    <p:sldLayoutId id="2147483694" r:id="rId12"/>
    <p:sldLayoutId id="2147483695" r:id="rId13"/>
    <p:sldLayoutId id="2147483703" r:id="rId14"/>
    <p:sldLayoutId id="2147483724" r:id="rId15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2"/>
          </a:solidFill>
          <a:latin typeface="Roboto Condensed" panose="02000000000000000000" pitchFamily="2" charset="0"/>
          <a:ea typeface="Roboto Condensed" panose="02000000000000000000" pitchFamily="2" charset="0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Tx/>
        <a:buNone/>
        <a:defRPr sz="2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20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640"/>
        </a:spcBef>
        <a:spcAft>
          <a:spcPts val="533"/>
        </a:spcAft>
        <a:buClr>
          <a:schemeClr val="tx2"/>
        </a:buClr>
        <a:buFont typeface="Arial" panose="020B0604020202020204" pitchFamily="34" charset="0"/>
        <a:buChar char="•"/>
        <a:defRPr sz="1800" b="0" i="0" kern="1200">
          <a:solidFill>
            <a:schemeClr val="accent6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1C0A03-B1BA-B64C-B941-E82C84BBC9E2}"/>
              </a:ext>
            </a:extLst>
          </p:cNvPr>
          <p:cNvSpPr txBox="1"/>
          <p:nvPr/>
        </p:nvSpPr>
        <p:spPr>
          <a:xfrm>
            <a:off x="553839" y="1932319"/>
            <a:ext cx="5813093" cy="2554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altLang="zh-CN" sz="3733" b="1" cap="all">
                <a:solidFill>
                  <a:srgbClr val="FF8F1C"/>
                </a:solidFill>
                <a:latin typeface="Roboto" panose="02010600030101010101" charset="0"/>
                <a:ea typeface="Roboto" panose="02010600030101010101" charset="0"/>
                <a:cs typeface="Roboto" panose="02010600030101010101" charset="0"/>
              </a:rPr>
              <a:t>SEIZING SOUTH AFRICA's URBAN OPPORTUNITY</a:t>
            </a:r>
          </a:p>
          <a:p>
            <a:pPr defTabSz="609585"/>
            <a:endParaRPr lang="en-US" sz="2133" b="1" cap="all">
              <a:solidFill>
                <a:srgbClr val="FFFFFF"/>
              </a:solidFill>
              <a:latin typeface="Roboto" panose="02010600030101010101" charset="0"/>
              <a:ea typeface="Roboto" panose="02010600030101010101" charset="0"/>
              <a:cs typeface="Roboto" panose="02010600030101010101" charset="0"/>
            </a:endParaRPr>
          </a:p>
          <a:p>
            <a:pPr defTabSz="609585"/>
            <a:r>
              <a:rPr lang="en-US" sz="2133" cap="all">
                <a:solidFill>
                  <a:srgbClr val="FFFFFF"/>
                </a:solidFill>
                <a:latin typeface="Roboto" panose="02010600030101010101" charset="0"/>
                <a:ea typeface="Roboto" panose="02010600030101010101" charset="0"/>
                <a:cs typeface="Roboto" panose="02010600030101010101" charset="0"/>
              </a:rPr>
              <a:t>TACKLING URBAN POVERTY AND INEQUALITY THROUGH DECARBONISATION AND RESILIENCE-BUILDING</a:t>
            </a: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6626B924-38B6-974C-89CF-D5B4B5B845A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08653" y="272446"/>
            <a:ext cx="2333004" cy="138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42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water, nature, wave&#10;&#10;Description automatically generated">
            <a:extLst>
              <a:ext uri="{FF2B5EF4-FFF2-40B4-BE49-F238E27FC236}">
                <a16:creationId xmlns:a16="http://schemas.microsoft.com/office/drawing/2014/main" id="{C4981B4E-4792-DE48-9E2D-1FEFA4C232FC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322320" y="0"/>
            <a:ext cx="886968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68FAC8-1FCA-8B4A-954D-05A2B39F540F}"/>
              </a:ext>
            </a:extLst>
          </p:cNvPr>
          <p:cNvSpPr/>
          <p:nvPr/>
        </p:nvSpPr>
        <p:spPr>
          <a:xfrm>
            <a:off x="588936" y="449451"/>
            <a:ext cx="5315918" cy="593585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F0FCE6-72D3-844F-8451-A58B006B4A61}"/>
              </a:ext>
            </a:extLst>
          </p:cNvPr>
          <p:cNvSpPr txBox="1"/>
          <p:nvPr/>
        </p:nvSpPr>
        <p:spPr>
          <a:xfrm>
            <a:off x="948187" y="3417376"/>
            <a:ext cx="4587499" cy="2934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08000"/>
              </a:lnSpc>
              <a:spcAft>
                <a:spcPts val="400"/>
              </a:spcAft>
              <a:buClr>
                <a:schemeClr val="bg1"/>
              </a:buClr>
            </a:pPr>
            <a:r>
              <a:rPr lang="en-US" b="1" dirty="0">
                <a:solidFill>
                  <a:schemeClr val="bg1"/>
                </a:solidFill>
              </a:rPr>
              <a:t>Cities are:</a:t>
            </a:r>
          </a:p>
          <a:p>
            <a:pPr marL="742950" lvl="1" indent="-285750">
              <a:lnSpc>
                <a:spcPct val="108000"/>
              </a:lnSpc>
              <a:spcAft>
                <a:spcPts val="4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Economic engines, </a:t>
            </a:r>
            <a:r>
              <a:rPr lang="en-US" sz="1600" dirty="0">
                <a:solidFill>
                  <a:schemeClr val="bg1"/>
                </a:solidFill>
              </a:rPr>
              <a:t>producing nearly 57% of South Africa’s GDP</a:t>
            </a:r>
          </a:p>
          <a:p>
            <a:pPr marL="1200150" lvl="2" indent="-285750">
              <a:lnSpc>
                <a:spcPct val="108000"/>
              </a:lnSpc>
              <a:spcAft>
                <a:spcPts val="4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Gauteng-City Region alone generated 35% of economic output as of 2015</a:t>
            </a:r>
          </a:p>
          <a:p>
            <a:pPr marL="742950" lvl="1" indent="-285750">
              <a:lnSpc>
                <a:spcPct val="108000"/>
              </a:lnSpc>
              <a:spcAft>
                <a:spcPts val="4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1"/>
                </a:solidFill>
              </a:rPr>
              <a:t>Development and opportunity hubs,</a:t>
            </a:r>
            <a:r>
              <a:rPr lang="en-US" sz="1600" dirty="0">
                <a:solidFill>
                  <a:schemeClr val="bg1"/>
                </a:solidFill>
              </a:rPr>
              <a:t> with efficiencies of scale, access to diverse job opportunities, vibrant communities, and cultural amenities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6B59F1-6656-C247-8F72-96FEDFE2E1D5}"/>
              </a:ext>
            </a:extLst>
          </p:cNvPr>
          <p:cNvSpPr txBox="1"/>
          <p:nvPr/>
        </p:nvSpPr>
        <p:spPr>
          <a:xfrm>
            <a:off x="765001" y="678250"/>
            <a:ext cx="4953873" cy="33239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Roboto Condensed"/>
                <a:ea typeface="Roboto Condensed"/>
              </a:rPr>
              <a:t>Cities will be critical to solving the triple challenge of COVID-19 recovery, development, and climate change</a:t>
            </a:r>
          </a:p>
          <a:p>
            <a:endParaRPr lang="en-US" sz="3500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607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FD301-F66B-4DCA-BF49-DDD00FF22F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3382" y="255544"/>
            <a:ext cx="10221792" cy="1172321"/>
          </a:xfrm>
        </p:spPr>
        <p:txBody>
          <a:bodyPr>
            <a:noAutofit/>
          </a:bodyPr>
          <a:lstStyle/>
          <a:p>
            <a:pPr algn="ctr"/>
            <a:r>
              <a:rPr lang="en-US" sz="3800" b="1" dirty="0">
                <a:solidFill>
                  <a:schemeClr val="accent1"/>
                </a:solidFill>
                <a:latin typeface="Roboto Condensed"/>
                <a:ea typeface="Roboto Condensed"/>
              </a:rPr>
              <a:t>South Africa’s Cities are Already Facin</a:t>
            </a:r>
            <a:r>
              <a:rPr lang="en-US" sz="3800" dirty="0">
                <a:solidFill>
                  <a:schemeClr val="accent1"/>
                </a:solidFill>
                <a:latin typeface="Roboto Condensed"/>
                <a:ea typeface="Roboto Condensed"/>
              </a:rPr>
              <a:t>g </a:t>
            </a:r>
            <a:br>
              <a:rPr lang="en-US" sz="3800" dirty="0">
                <a:solidFill>
                  <a:schemeClr val="accent1"/>
                </a:solidFill>
                <a:latin typeface="Roboto Condensed"/>
                <a:ea typeface="Roboto Condensed"/>
              </a:rPr>
            </a:br>
            <a:r>
              <a:rPr lang="en-US" sz="3800" dirty="0">
                <a:solidFill>
                  <a:schemeClr val="accent1"/>
                </a:solidFill>
                <a:latin typeface="Roboto Condensed"/>
                <a:ea typeface="Roboto Condensed"/>
              </a:rPr>
              <a:t>Significant C</a:t>
            </a:r>
            <a:r>
              <a:rPr lang="en-US" sz="3800" b="1" dirty="0">
                <a:solidFill>
                  <a:schemeClr val="accent1"/>
                </a:solidFill>
                <a:latin typeface="Roboto Condensed"/>
                <a:ea typeface="Roboto Condensed"/>
              </a:rPr>
              <a:t>hallenges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135AC6-CC6B-2D44-8B36-62E0AC106983}"/>
              </a:ext>
            </a:extLst>
          </p:cNvPr>
          <p:cNvSpPr txBox="1"/>
          <p:nvPr/>
        </p:nvSpPr>
        <p:spPr>
          <a:xfrm>
            <a:off x="6024278" y="1521790"/>
            <a:ext cx="5735397" cy="47645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defTabSz="609585">
              <a:buFont typeface="Arial" panose="020B0604020202020204" pitchFamily="34" charset="0"/>
              <a:buChar char="•"/>
              <a:defRPr/>
            </a:pP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South Africa’s cities struggle with </a:t>
            </a:r>
            <a:r>
              <a:rPr lang="en-US" sz="2133" b="1" dirty="0">
                <a:solidFill>
                  <a:srgbClr val="71CC98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water scarcity, extreme heat, floods, and sea-level rise,</a:t>
            </a:r>
            <a:r>
              <a:rPr lang="en-US" sz="2133" b="1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 </a:t>
            </a: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with some cities already experiencing severe climate change impacts.</a:t>
            </a:r>
            <a:endParaRPr lang="en-US" dirty="0"/>
          </a:p>
          <a:p>
            <a:pPr marL="342900" indent="-342900" defTabSz="609585">
              <a:buFont typeface="Arial" panose="020B0604020202020204" pitchFamily="34" charset="0"/>
              <a:buChar char="•"/>
              <a:defRPr/>
            </a:pPr>
            <a:endParaRPr lang="en-US" sz="2133" dirty="0">
              <a:solidFill>
                <a:srgbClr val="000000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  <a:p>
            <a:pPr marL="342900" indent="-342900" defTabSz="609585">
              <a:buFont typeface="Arial" panose="020B0604020202020204" pitchFamily="34" charset="0"/>
              <a:buChar char="•"/>
              <a:defRPr/>
            </a:pPr>
            <a:r>
              <a:rPr lang="en-US" altLang="zh-CN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B</a:t>
            </a: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etween 2000 and 2014, South African cities expanded by 1,464 km</a:t>
            </a:r>
            <a:r>
              <a:rPr lang="en-US" sz="2133" baseline="30000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2</a:t>
            </a: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 – more than half of which was onto habitats that sustain biodiversity and sequester carbon.</a:t>
            </a:r>
          </a:p>
          <a:p>
            <a:pPr marL="342900" indent="-342900" defTabSz="609585">
              <a:buFont typeface="Arial" panose="020B0604020202020204" pitchFamily="34" charset="0"/>
              <a:buChar char="•"/>
              <a:defRPr/>
            </a:pPr>
            <a:endParaRPr lang="en-US" sz="2133" dirty="0">
              <a:solidFill>
                <a:srgbClr val="000000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  <a:p>
            <a:pPr marL="342900" indent="-342900" defTabSz="914377">
              <a:spcBef>
                <a:spcPts val="640"/>
              </a:spcBef>
              <a:spcAft>
                <a:spcPts val="533"/>
              </a:spcAft>
              <a:buClr>
                <a:srgbClr val="171C8F"/>
              </a:buClr>
              <a:buFont typeface="Arial" panose="020B0604020202020204" pitchFamily="34" charset="0"/>
              <a:buChar char="•"/>
            </a:pP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Important </a:t>
            </a:r>
            <a:r>
              <a:rPr lang="en-US" sz="2133" dirty="0" err="1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programmes</a:t>
            </a: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 are already underway, like the </a:t>
            </a:r>
            <a:r>
              <a:rPr lang="en-US" sz="2133" b="1" dirty="0">
                <a:solidFill>
                  <a:srgbClr val="71CC98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SA-LEDS and implementation of the IUDF</a:t>
            </a:r>
            <a:r>
              <a:rPr lang="en-US" sz="2133" b="1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, </a:t>
            </a:r>
            <a:r>
              <a:rPr lang="en-US" sz="2133" dirty="0">
                <a:solidFill>
                  <a:srgbClr val="000000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which both work to make South Africa’s cities more resilient, sustainable and inclusive.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9ACE11-16DE-47CC-887F-70B984E3265D}"/>
              </a:ext>
            </a:extLst>
          </p:cNvPr>
          <p:cNvSpPr txBox="1"/>
          <p:nvPr/>
        </p:nvSpPr>
        <p:spPr>
          <a:xfrm>
            <a:off x="216217" y="5336210"/>
            <a:ext cx="6096000" cy="141577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defTabSz="609585">
              <a:defRPr/>
            </a:pPr>
            <a:r>
              <a:rPr lang="en-US" b="1" cap="all" dirty="0">
                <a:solidFill>
                  <a:srgbClr val="171C8F"/>
                </a:solidFill>
                <a:ea typeface="黑体"/>
              </a:rPr>
              <a:t>Land converted to urban areas in South Africa by type of land cover, </a:t>
            </a:r>
          </a:p>
          <a:p>
            <a:pPr algn="ctr" defTabSz="609585">
              <a:defRPr/>
            </a:pPr>
            <a:r>
              <a:rPr lang="en-US" b="1" cap="all" dirty="0">
                <a:solidFill>
                  <a:srgbClr val="171C8F"/>
                </a:solidFill>
                <a:ea typeface="黑体"/>
              </a:rPr>
              <a:t>2000–2014 </a:t>
            </a:r>
            <a:endParaRPr lang="en-US" cap="all" dirty="0">
              <a:solidFill>
                <a:srgbClr val="000000"/>
              </a:solidFill>
              <a:ea typeface="黑体"/>
            </a:endParaRPr>
          </a:p>
          <a:p>
            <a:pPr algn="ctr" defTabSz="609585">
              <a:defRPr/>
            </a:pPr>
            <a:endParaRPr lang="en-US" sz="1100" b="1" i="1" dirty="0">
              <a:solidFill>
                <a:srgbClr val="171C8F"/>
              </a:solidFill>
              <a:latin typeface="GoodPro"/>
              <a:ea typeface="黑体"/>
            </a:endParaRPr>
          </a:p>
          <a:p>
            <a:pPr defTabSz="609585">
              <a:defRPr/>
            </a:pPr>
            <a:r>
              <a:rPr lang="en-US" altLang="zh-CN" sz="1050" i="1" dirty="0">
                <a:solidFill>
                  <a:srgbClr val="171C8F"/>
                </a:solidFill>
                <a:latin typeface="GoodPro"/>
                <a:ea typeface="黑体"/>
              </a:rPr>
              <a:t>Source: Marron Institute of Urban Management, New York University, 2019, for the Coalition for Urban Transitions and the Food and Land Use Coalition</a:t>
            </a:r>
            <a:endParaRPr lang="en-US" sz="1050" dirty="0">
              <a:latin typeface="GoodPro"/>
              <a:ea typeface="黑体"/>
            </a:endParaRPr>
          </a:p>
        </p:txBody>
      </p:sp>
      <p:pic>
        <p:nvPicPr>
          <p:cNvPr id="7" name="Picture 6" descr="Chart, pie chart&#10;&#10;Description automatically generated">
            <a:extLst>
              <a:ext uri="{FF2B5EF4-FFF2-40B4-BE49-F238E27FC236}">
                <a16:creationId xmlns:a16="http://schemas.microsoft.com/office/drawing/2014/main" id="{C3C9C1A0-71D2-DA4E-B832-D04E08A9F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52" y="1695236"/>
            <a:ext cx="5911165" cy="346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7760E-35FA-2945-9B05-99E7A900D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11" y="299640"/>
            <a:ext cx="11452951" cy="1019696"/>
          </a:xfrm>
        </p:spPr>
        <p:txBody>
          <a:bodyPr>
            <a:noAutofit/>
          </a:bodyPr>
          <a:lstStyle/>
          <a:p>
            <a:r>
              <a:rPr lang="en-US" sz="3733"/>
              <a:t>Investing in </a:t>
            </a:r>
            <a:r>
              <a:rPr lang="en-US" sz="3733" err="1"/>
              <a:t>decarbonising</a:t>
            </a:r>
            <a:r>
              <a:rPr lang="en-US" sz="3733"/>
              <a:t> South Africa’s cities could yield substantial economic benefits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6D145-2929-6E4E-BCDF-768FC06394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09585"/>
            <a:fld id="{C19DCF79-8D0F-6F4D-A6DF-4BF78324B6C7}" type="slidenum">
              <a:rPr lang="en-US">
                <a:solidFill>
                  <a:srgbClr val="3F4444"/>
                </a:solidFill>
              </a:rPr>
              <a:pPr defTabSz="609585"/>
              <a:t>4</a:t>
            </a:fld>
            <a:endParaRPr lang="en-US">
              <a:solidFill>
                <a:srgbClr val="3F444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9107AA-5BBF-6D45-9B35-96E9B4786E1A}"/>
              </a:ext>
            </a:extLst>
          </p:cNvPr>
          <p:cNvSpPr txBox="1"/>
          <p:nvPr/>
        </p:nvSpPr>
        <p:spPr>
          <a:xfrm>
            <a:off x="280383" y="6451304"/>
            <a:ext cx="57711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000" i="1" dirty="0">
                <a:solidFill>
                  <a:srgbClr val="171C8F"/>
                </a:solidFill>
                <a:latin typeface="GoodPro" panose="020B0504020101020102" charset="0"/>
              </a:rPr>
              <a:t> Source: Modelling by the Stockholm Environment Institute for the Coalition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9FC10D-9404-724C-8910-D2F477B20D64}"/>
              </a:ext>
            </a:extLst>
          </p:cNvPr>
          <p:cNvSpPr/>
          <p:nvPr/>
        </p:nvSpPr>
        <p:spPr>
          <a:xfrm>
            <a:off x="7797038" y="1395824"/>
            <a:ext cx="4343203" cy="42088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609585"/>
            <a:r>
              <a:rPr lang="en-US" sz="2250" b="1" dirty="0">
                <a:solidFill>
                  <a:srgbClr val="17308F"/>
                </a:solidFill>
                <a:latin typeface="GoodPro"/>
              </a:rPr>
              <a:t>Fully implemented the modelled low-carbon measures would:</a:t>
            </a:r>
            <a:r>
              <a:rPr lang="en-US" sz="2250" dirty="0">
                <a:solidFill>
                  <a:schemeClr val="accent6">
                    <a:lumMod val="50000"/>
                  </a:schemeClr>
                </a:solidFill>
                <a:latin typeface="GoodPro"/>
              </a:rPr>
              <a:t> </a:t>
            </a:r>
          </a:p>
          <a:p>
            <a:pPr marL="342265" indent="-342265" defTabSz="609585">
              <a:buFont typeface="Arial" panose="020B0604020202020204" pitchFamily="34" charset="0"/>
              <a:buChar char="•"/>
            </a:pPr>
            <a:r>
              <a:rPr lang="en-US" sz="2250" dirty="0">
                <a:solidFill>
                  <a:srgbClr val="17308F"/>
                </a:solidFill>
                <a:latin typeface="GoodPro"/>
              </a:rPr>
              <a:t>Require incremental investments of US$270 billion</a:t>
            </a:r>
          </a:p>
          <a:p>
            <a:pPr marL="342265" indent="-342265" defTabSz="609585">
              <a:buFont typeface="Arial" panose="020B0604020202020204" pitchFamily="34" charset="0"/>
              <a:buChar char="•"/>
            </a:pPr>
            <a:r>
              <a:rPr lang="en-US" sz="2250" dirty="0">
                <a:solidFill>
                  <a:srgbClr val="17308F"/>
                </a:solidFill>
                <a:latin typeface="GoodPro"/>
              </a:rPr>
              <a:t>Yield</a:t>
            </a:r>
            <a:r>
              <a:rPr lang="en-US" sz="2250" dirty="0">
                <a:solidFill>
                  <a:srgbClr val="171C8F"/>
                </a:solidFill>
                <a:latin typeface="GoodPro"/>
              </a:rPr>
              <a:t> </a:t>
            </a:r>
            <a:r>
              <a:rPr lang="en-US" sz="2250" b="1" dirty="0">
                <a:solidFill>
                  <a:srgbClr val="FF8F1C"/>
                </a:solidFill>
                <a:latin typeface="GoodPro"/>
              </a:rPr>
              <a:t>returns with a net present value of at least US$220 billion by 2050, based on cost savings alone</a:t>
            </a:r>
            <a:endParaRPr lang="en-US" sz="2250" b="1" dirty="0">
              <a:solidFill>
                <a:srgbClr val="171C8F"/>
              </a:solidFill>
              <a:latin typeface="GoodPro"/>
            </a:endParaRPr>
          </a:p>
          <a:p>
            <a:pPr marL="342265" indent="-342265" defTabSz="609585">
              <a:buFont typeface="Arial" panose="020B0604020202020204" pitchFamily="34" charset="0"/>
              <a:buChar char="•"/>
            </a:pPr>
            <a:r>
              <a:rPr lang="en-US" sz="2250" dirty="0">
                <a:solidFill>
                  <a:srgbClr val="17308F"/>
                </a:solidFill>
                <a:latin typeface="GoodPro"/>
              </a:rPr>
              <a:t>Support</a:t>
            </a:r>
            <a:r>
              <a:rPr lang="en-US" sz="2250" dirty="0">
                <a:solidFill>
                  <a:srgbClr val="171C8F"/>
                </a:solidFill>
                <a:latin typeface="GoodPro"/>
              </a:rPr>
              <a:t> </a:t>
            </a:r>
            <a:r>
              <a:rPr lang="en-US" sz="2250" b="1" dirty="0">
                <a:solidFill>
                  <a:srgbClr val="FF8F1C"/>
                </a:solidFill>
                <a:latin typeface="GoodPro"/>
              </a:rPr>
              <a:t>0.7 million new jobs in 2030</a:t>
            </a:r>
            <a:r>
              <a:rPr lang="en-US" sz="2250" dirty="0">
                <a:solidFill>
                  <a:srgbClr val="171C8F"/>
                </a:solidFill>
                <a:latin typeface="GoodPro"/>
              </a:rPr>
              <a:t>, </a:t>
            </a:r>
            <a:r>
              <a:rPr lang="en-US" sz="2250" dirty="0">
                <a:solidFill>
                  <a:srgbClr val="17308F"/>
                </a:solidFill>
                <a:latin typeface="GoodPro"/>
              </a:rPr>
              <a:t>mostly in energy efficient construction and retrofits in the buildings sector</a:t>
            </a:r>
            <a:r>
              <a:rPr lang="en-US" sz="2250" dirty="0">
                <a:solidFill>
                  <a:srgbClr val="171C8F"/>
                </a:solidFill>
                <a:latin typeface="GoodPro"/>
              </a:rPr>
              <a:t> </a:t>
            </a:r>
            <a:endParaRPr lang="en-US" sz="2250" dirty="0">
              <a:solidFill>
                <a:srgbClr val="171C8F"/>
              </a:solidFill>
              <a:latin typeface="GoodPro" panose="020B0504020101020102" charset="0"/>
            </a:endParaRPr>
          </a:p>
        </p:txBody>
      </p:sp>
      <p:pic>
        <p:nvPicPr>
          <p:cNvPr id="5" name="Picture 6" descr="Chart&#10;&#10;Description automatically generated">
            <a:extLst>
              <a:ext uri="{FF2B5EF4-FFF2-40B4-BE49-F238E27FC236}">
                <a16:creationId xmlns:a16="http://schemas.microsoft.com/office/drawing/2014/main" id="{F705FF5D-779F-44DE-B8B9-45B8257E5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8" y="1649467"/>
            <a:ext cx="7736304" cy="43757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83F0E6-502D-4C44-B735-A19D584CE78D}"/>
              </a:ext>
            </a:extLst>
          </p:cNvPr>
          <p:cNvSpPr txBox="1"/>
          <p:nvPr/>
        </p:nvSpPr>
        <p:spPr>
          <a:xfrm>
            <a:off x="213852" y="5805949"/>
            <a:ext cx="727832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cap="all" dirty="0">
                <a:solidFill>
                  <a:srgbClr val="171C8F"/>
                </a:solidFill>
                <a:ea typeface="黑体"/>
              </a:rPr>
              <a:t>Technically feasible potential to reduce GHG emissions from South African cities by 2050, by sector</a:t>
            </a:r>
            <a:endParaRPr lang="en-US" sz="1600" cap="all" dirty="0"/>
          </a:p>
        </p:txBody>
      </p:sp>
    </p:spTree>
    <p:extLst>
      <p:ext uri="{BB962C8B-B14F-4D97-AF65-F5344CB8AC3E}">
        <p14:creationId xmlns:p14="http://schemas.microsoft.com/office/powerpoint/2010/main" val="457407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2976C0-13EC-A14A-8B4B-E92B152A5260}"/>
              </a:ext>
            </a:extLst>
          </p:cNvPr>
          <p:cNvSpPr/>
          <p:nvPr/>
        </p:nvSpPr>
        <p:spPr>
          <a:xfrm>
            <a:off x="0" y="316675"/>
            <a:ext cx="10371117" cy="1499639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endParaRPr lang="en-US" sz="24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66904E-8B73-C84E-B275-926C6B8EB65F}"/>
              </a:ext>
            </a:extLst>
          </p:cNvPr>
          <p:cNvSpPr txBox="1"/>
          <p:nvPr/>
        </p:nvSpPr>
        <p:spPr>
          <a:xfrm>
            <a:off x="0" y="417165"/>
            <a:ext cx="10371117" cy="110799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685800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Tx/>
              <a:buNone/>
              <a:defRPr sz="2400" b="1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514350" indent="-171450" defTabSz="685800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b="0" i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857250" indent="-171450" defTabSz="685800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b="0" i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200150" indent="-171450" defTabSz="685800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50" b="0" i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543050" indent="-171450" defTabSz="685800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50" b="0" i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defTabSz="914377">
              <a:spcBef>
                <a:spcPts val="640"/>
              </a:spcBef>
              <a:spcAft>
                <a:spcPts val="533"/>
              </a:spcAft>
              <a:buClr>
                <a:srgbClr val="171C8F"/>
              </a:buClr>
              <a:defRPr/>
            </a:pPr>
            <a:r>
              <a:rPr lang="en-US" sz="3467">
                <a:solidFill>
                  <a:srgbClr val="FFFFFF"/>
                </a:solidFill>
              </a:rPr>
              <a:t>A significant amount of urban mitigation potential is in small and medium sized cities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06D666-27DF-B04E-819A-909FA04FE097}"/>
              </a:ext>
            </a:extLst>
          </p:cNvPr>
          <p:cNvSpPr txBox="1"/>
          <p:nvPr/>
        </p:nvSpPr>
        <p:spPr>
          <a:xfrm>
            <a:off x="281355" y="2185359"/>
            <a:ext cx="5231217" cy="43781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defTabSz="609585">
              <a:buFont typeface="Arial"/>
              <a:buChar char="•"/>
              <a:defRPr/>
            </a:pPr>
            <a:r>
              <a:rPr lang="en-U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More than </a:t>
            </a:r>
            <a:r>
              <a:rPr lang="en-US" sz="2250" dirty="0">
                <a:solidFill>
                  <a:srgbClr val="FF8F1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45% of South Africa’s urban abatement potential is in cities with fewer than 1 million people,</a:t>
            </a:r>
            <a:r>
              <a:rPr lang="en-U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and </a:t>
            </a:r>
            <a:r>
              <a:rPr lang="en-GB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cities with 1 to 5 million residents account for 54% of that potential</a:t>
            </a:r>
            <a:r>
              <a:rPr lang="es-E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n-GB" sz="2050" dirty="0">
              <a:solidFill>
                <a:schemeClr val="tx1">
                  <a:lumMod val="95000"/>
                  <a:lumOff val="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 defTabSz="609585">
              <a:buFont typeface="Arial"/>
              <a:buChar char="•"/>
              <a:defRPr/>
            </a:pPr>
            <a:endParaRPr lang="en-US" sz="2050" dirty="0">
              <a:solidFill>
                <a:schemeClr val="tx1">
                  <a:lumMod val="95000"/>
                  <a:lumOff val="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 defTabSz="609585">
              <a:buFont typeface="Arial"/>
              <a:buChar char="•"/>
              <a:defRPr/>
            </a:pPr>
            <a:r>
              <a:rPr lang="en-U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Ensuring that small and medium sized cities have the </a:t>
            </a:r>
            <a:r>
              <a:rPr lang="en-US" sz="2250" dirty="0">
                <a:solidFill>
                  <a:srgbClr val="FF8F1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knowledge and resources to grow sustainably and build resilience</a:t>
            </a:r>
            <a:r>
              <a:rPr lang="en-US" sz="205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will be crucial to promoting broad-based prosperity across South Africa in the coming decades.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EF1D5F-C6D2-D946-AA17-D9AA52552860}"/>
              </a:ext>
            </a:extLst>
          </p:cNvPr>
          <p:cNvSpPr txBox="1"/>
          <p:nvPr/>
        </p:nvSpPr>
        <p:spPr>
          <a:xfrm>
            <a:off x="6071750" y="5683734"/>
            <a:ext cx="57711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defRPr/>
            </a:pPr>
            <a:r>
              <a:rPr lang="en-US" sz="1000" i="1" dirty="0">
                <a:solidFill>
                  <a:srgbClr val="171C8F"/>
                </a:solidFill>
                <a:latin typeface="GoodPro" panose="020B0504020101020102" charset="0"/>
              </a:rPr>
              <a:t>Source: Stockholm Environmental Institute  for the Coalition for Urban Transitions, 2021</a:t>
            </a:r>
          </a:p>
        </p:txBody>
      </p:sp>
      <p:pic>
        <p:nvPicPr>
          <p:cNvPr id="9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A75488C5-12AC-4384-9F7C-20F3EF80B9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993" b="54778"/>
          <a:stretch/>
        </p:blipFill>
        <p:spPr>
          <a:xfrm>
            <a:off x="8700800" y="2692835"/>
            <a:ext cx="3029112" cy="2332045"/>
          </a:xfrm>
          <a:prstGeom prst="rect">
            <a:avLst/>
          </a:prstGeom>
        </p:spPr>
      </p:pic>
      <p:pic>
        <p:nvPicPr>
          <p:cNvPr id="7" name="Picture 6" descr="A blue rectangle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80EA0977-89F8-F444-8D1C-8F93E207B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6481" y="3025048"/>
            <a:ext cx="2690821" cy="23320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FEC16C-E506-43F6-A53D-C65ADDC2075A}"/>
              </a:ext>
            </a:extLst>
          </p:cNvPr>
          <p:cNvSpPr txBox="1"/>
          <p:nvPr/>
        </p:nvSpPr>
        <p:spPr>
          <a:xfrm>
            <a:off x="5875384" y="2185359"/>
            <a:ext cx="565083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cap="all" dirty="0">
                <a:solidFill>
                  <a:srgbClr val="171C8F"/>
                </a:solidFill>
                <a:ea typeface="黑体"/>
              </a:rPr>
              <a:t>South Africa’s Proportion of Mitigation Potential in Cities in 2050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86324E-19AA-6847-9F71-87D97F18018F}"/>
              </a:ext>
            </a:extLst>
          </p:cNvPr>
          <p:cNvSpPr txBox="1"/>
          <p:nvPr/>
        </p:nvSpPr>
        <p:spPr>
          <a:xfrm>
            <a:off x="6805822" y="4037181"/>
            <a:ext cx="153413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SOUTH AFRICA</a:t>
            </a:r>
          </a:p>
        </p:txBody>
      </p:sp>
    </p:spTree>
    <p:extLst>
      <p:ext uri="{BB962C8B-B14F-4D97-AF65-F5344CB8AC3E}">
        <p14:creationId xmlns:p14="http://schemas.microsoft.com/office/powerpoint/2010/main" val="1422837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2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3505DE17-B60A-F742-92D2-8EE5B06828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495" b="19495"/>
          <a:stretch>
            <a:fillRect/>
          </a:stretch>
        </p:blipFill>
        <p:spPr>
          <a:xfrm>
            <a:off x="0" y="3429000"/>
            <a:ext cx="0" cy="0"/>
          </a:xfrm>
          <a:prstGeom prst="rect">
            <a:avLst/>
          </a:prstGeom>
        </p:spPr>
      </p:pic>
      <p:sp>
        <p:nvSpPr>
          <p:cNvPr id="18" name="Title 7">
            <a:extLst>
              <a:ext uri="{FF2B5EF4-FFF2-40B4-BE49-F238E27FC236}">
                <a16:creationId xmlns:a16="http://schemas.microsoft.com/office/drawing/2014/main" id="{D6833A71-BED4-7F40-8572-C1CF939E3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84" y="1986372"/>
            <a:ext cx="3452835" cy="1579579"/>
          </a:xfrm>
        </p:spPr>
        <p:txBody>
          <a:bodyPr>
            <a:noAutofit/>
          </a:bodyPr>
          <a:lstStyle/>
          <a:p>
            <a:r>
              <a:rPr lang="en-US" sz="2667" dirty="0">
                <a:latin typeface="Roboto" panose="02000000000000000000" pitchFamily="2" charset="0"/>
                <a:ea typeface="Roboto" panose="02000000000000000000" pitchFamily="2" charset="0"/>
              </a:rPr>
              <a:t>Local governments cannot drive the zero-carbon urban transition alone</a:t>
            </a:r>
            <a:br>
              <a:rPr lang="en-US" sz="2667" dirty="0">
                <a:solidFill>
                  <a:schemeClr val="accent1"/>
                </a:solidFill>
                <a:latin typeface="GoodPro" panose="020B0504020101020102" charset="0"/>
              </a:rPr>
            </a:br>
            <a:endParaRPr lang="en-US" sz="2667" b="0" dirty="0">
              <a:solidFill>
                <a:schemeClr val="bg2"/>
              </a:solidFill>
            </a:endParaRPr>
          </a:p>
        </p:txBody>
      </p:sp>
      <p:pic>
        <p:nvPicPr>
          <p:cNvPr id="19" name="Picture 18" descr="A group of colorful rectangles&#10;&#10;Description automatically generated with low confidence">
            <a:extLst>
              <a:ext uri="{FF2B5EF4-FFF2-40B4-BE49-F238E27FC236}">
                <a16:creationId xmlns:a16="http://schemas.microsoft.com/office/drawing/2014/main" id="{26E2C475-3384-AA48-949B-D74379371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87" y="1140488"/>
            <a:ext cx="6419813" cy="3859929"/>
          </a:xfrm>
          <a:prstGeom prst="rect">
            <a:avLst/>
          </a:prstGeom>
        </p:spPr>
      </p:pic>
      <p:sp>
        <p:nvSpPr>
          <p:cNvPr id="20" name="Title 7">
            <a:extLst>
              <a:ext uri="{FF2B5EF4-FFF2-40B4-BE49-F238E27FC236}">
                <a16:creationId xmlns:a16="http://schemas.microsoft.com/office/drawing/2014/main" id="{0EEE8E8E-B311-A546-95CD-112249D904B5}"/>
              </a:ext>
            </a:extLst>
          </p:cNvPr>
          <p:cNvSpPr txBox="1">
            <a:spLocks/>
          </p:cNvSpPr>
          <p:nvPr/>
        </p:nvSpPr>
        <p:spPr>
          <a:xfrm>
            <a:off x="406937" y="5000417"/>
            <a:ext cx="10906931" cy="1431980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defTabSz="914377">
              <a:defRPr/>
            </a:pPr>
            <a:r>
              <a:rPr lang="en-GB" sz="2400" b="0" dirty="0">
                <a:solidFill>
                  <a:schemeClr val="accent6"/>
                </a:solidFill>
                <a:latin typeface="Roboto"/>
                <a:ea typeface="Roboto"/>
              </a:rPr>
              <a:t>National or other higher-tier governments have primary authority over the measures required to achieve two-thirds of global urban abatement potential, including decarbonisation of electricity.</a:t>
            </a:r>
            <a:endParaRPr lang="en-US" sz="2400" b="0" dirty="0">
              <a:solidFill>
                <a:schemeClr val="accent6"/>
              </a:solidFill>
              <a:latin typeface="Roboto"/>
              <a:ea typeface="Roboto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769D5C2-1C46-FF4A-B924-B0B81AB3EE7B}"/>
              </a:ext>
            </a:extLst>
          </p:cNvPr>
          <p:cNvSpPr txBox="1">
            <a:spLocks/>
          </p:cNvSpPr>
          <p:nvPr/>
        </p:nvSpPr>
        <p:spPr>
          <a:xfrm>
            <a:off x="385972" y="275989"/>
            <a:ext cx="11420057" cy="1325563"/>
          </a:xfrm>
          <a:prstGeom prst="rect">
            <a:avLst/>
          </a:prstGeom>
        </p:spPr>
        <p:txBody>
          <a:bodyPr vert="horz" lIns="121920" tIns="60960" rIns="121920" bIns="60960" rtlCol="0" anchor="t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>
                <a:solidFill>
                  <a:schemeClr val="tx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j-cs"/>
              </a:defRPr>
            </a:lvl1pPr>
          </a:lstStyle>
          <a:p>
            <a:pPr defTabSz="914377">
              <a:defRPr/>
            </a:pPr>
            <a:r>
              <a:rPr lang="en-US" sz="4000" dirty="0">
                <a:solidFill>
                  <a:srgbClr val="171C8F"/>
                </a:solidFill>
                <a:latin typeface="Roboto Condensed"/>
                <a:ea typeface="Roboto Condensed"/>
              </a:rPr>
              <a:t>National leadership to seize the urban opportunity is critical</a:t>
            </a:r>
          </a:p>
        </p:txBody>
      </p:sp>
    </p:spTree>
    <p:extLst>
      <p:ext uri="{BB962C8B-B14F-4D97-AF65-F5344CB8AC3E}">
        <p14:creationId xmlns:p14="http://schemas.microsoft.com/office/powerpoint/2010/main" val="354595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and person walking down a sidewalk&#10;&#10;Description automatically generated with medium confidence">
            <a:extLst>
              <a:ext uri="{FF2B5EF4-FFF2-40B4-BE49-F238E27FC236}">
                <a16:creationId xmlns:a16="http://schemas.microsoft.com/office/drawing/2014/main" id="{5C88C9DF-C781-084C-8FAB-D0F99B0DD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458" y="0"/>
            <a:ext cx="10287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EEED26-5C13-42CA-A8BD-C7706985C0FA}"/>
              </a:ext>
            </a:extLst>
          </p:cNvPr>
          <p:cNvSpPr/>
          <p:nvPr/>
        </p:nvSpPr>
        <p:spPr>
          <a:xfrm>
            <a:off x="466901" y="514350"/>
            <a:ext cx="4787024" cy="58292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GB" sz="240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C6A980D-18AA-AF46-944B-E7AED6C17A46}"/>
              </a:ext>
            </a:extLst>
          </p:cNvPr>
          <p:cNvSpPr txBox="1">
            <a:spLocks/>
          </p:cNvSpPr>
          <p:nvPr/>
        </p:nvSpPr>
        <p:spPr>
          <a:xfrm>
            <a:off x="466901" y="1830917"/>
            <a:ext cx="4485876" cy="41558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640"/>
              </a:spcBef>
              <a:spcAft>
                <a:spcPts val="533"/>
              </a:spcAft>
              <a:buClr>
                <a:schemeClr val="tx2"/>
              </a:buClr>
              <a:buFontTx/>
              <a:buNone/>
              <a:defRPr sz="2133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783" indent="-228594" algn="l" defTabSz="914377" rtl="0" eaLnBrk="1" latinLnBrk="0" hangingPunct="1">
              <a:lnSpc>
                <a:spcPct val="100000"/>
              </a:lnSpc>
              <a:spcBef>
                <a:spcPts val="640"/>
              </a:spcBef>
              <a:spcAft>
                <a:spcPts val="53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142971" indent="-228594" algn="l" defTabSz="914377" rtl="0" eaLnBrk="1" latinLnBrk="0" hangingPunct="1">
              <a:lnSpc>
                <a:spcPct val="100000"/>
              </a:lnSpc>
              <a:spcBef>
                <a:spcPts val="640"/>
              </a:spcBef>
              <a:spcAft>
                <a:spcPts val="53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160" indent="-228594" algn="l" defTabSz="914377" rtl="0" eaLnBrk="1" latinLnBrk="0" hangingPunct="1">
              <a:lnSpc>
                <a:spcPct val="100000"/>
              </a:lnSpc>
              <a:spcBef>
                <a:spcPts val="640"/>
              </a:spcBef>
              <a:spcAft>
                <a:spcPts val="53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2057349" indent="-228594" algn="l" defTabSz="914377" rtl="0" eaLnBrk="1" latinLnBrk="0" hangingPunct="1">
              <a:lnSpc>
                <a:spcPct val="100000"/>
              </a:lnSpc>
              <a:spcBef>
                <a:spcPts val="640"/>
              </a:spcBef>
              <a:spcAft>
                <a:spcPts val="53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Strengthen municipalities’ ability to </a:t>
            </a:r>
            <a:r>
              <a:rPr lang="en-US" b="1" dirty="0"/>
              <a:t>procure clean energy</a:t>
            </a:r>
          </a:p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Put </a:t>
            </a:r>
            <a:r>
              <a:rPr lang="en-US" b="1" dirty="0"/>
              <a:t>pro-poor urban measures </a:t>
            </a:r>
            <a:r>
              <a:rPr lang="en-US" dirty="0"/>
              <a:t>at the heart of plans to implement the SA-LEDS and achieve a just transition</a:t>
            </a:r>
          </a:p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Prioritise </a:t>
            </a:r>
            <a:r>
              <a:rPr lang="en-US" b="1" dirty="0"/>
              <a:t>improved mobility </a:t>
            </a:r>
            <a:r>
              <a:rPr lang="en-US" dirty="0"/>
              <a:t>for lower-income urban residents</a:t>
            </a:r>
          </a:p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Revamp housing strategies to </a:t>
            </a:r>
            <a:r>
              <a:rPr lang="en-US" dirty="0" err="1"/>
              <a:t>prioritise</a:t>
            </a:r>
            <a:r>
              <a:rPr lang="en-US" dirty="0"/>
              <a:t> </a:t>
            </a:r>
            <a:r>
              <a:rPr lang="en-US" b="1" dirty="0"/>
              <a:t>smaller-scale sustainable housing projects</a:t>
            </a:r>
          </a:p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Support </a:t>
            </a:r>
            <a:r>
              <a:rPr lang="en-US" b="1" dirty="0"/>
              <a:t>cities of different sizes and economic structures</a:t>
            </a:r>
          </a:p>
          <a:p>
            <a:pPr marL="380990" indent="-38099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b="1" dirty="0"/>
              <a:t>Protect and restore ecosystems </a:t>
            </a:r>
            <a:r>
              <a:rPr lang="en-US" dirty="0"/>
              <a:t>in and around cities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4E3355C-279A-3241-AED3-CDF43A76D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49" y="781477"/>
            <a:ext cx="4458984" cy="914399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chemeClr val="tx2"/>
                </a:solidFill>
              </a:rPr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2342671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0EF166-70C4-B749-AD58-00315C052CA4}"/>
              </a:ext>
            </a:extLst>
          </p:cNvPr>
          <p:cNvSpPr/>
          <p:nvPr/>
        </p:nvSpPr>
        <p:spPr>
          <a:xfrm>
            <a:off x="-80748" y="5201270"/>
            <a:ext cx="12350496" cy="1702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endParaRPr lang="en-US" sz="24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04929D-4EE0-234F-8041-A14BC81492FD}"/>
              </a:ext>
            </a:extLst>
          </p:cNvPr>
          <p:cNvSpPr txBox="1"/>
          <p:nvPr/>
        </p:nvSpPr>
        <p:spPr>
          <a:xfrm>
            <a:off x="1402940" y="5310080"/>
            <a:ext cx="206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defRPr/>
            </a:pPr>
            <a:r>
              <a:rPr lang="en-US" sz="1600" dirty="0">
                <a:solidFill>
                  <a:srgbClr val="171C8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Co-managed by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9DC0A-E0C4-FA4B-B22E-119AF57318F5}"/>
              </a:ext>
            </a:extLst>
          </p:cNvPr>
          <p:cNvSpPr txBox="1"/>
          <p:nvPr/>
        </p:nvSpPr>
        <p:spPr>
          <a:xfrm>
            <a:off x="4692707" y="5310080"/>
            <a:ext cx="206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defRPr/>
            </a:pPr>
            <a:r>
              <a:rPr lang="en-US" sz="1600" dirty="0">
                <a:solidFill>
                  <a:srgbClr val="171C8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Report funded by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A9F9B8-2DD9-D941-AD6E-F5C4FA3C8236}"/>
              </a:ext>
            </a:extLst>
          </p:cNvPr>
          <p:cNvSpPr txBox="1"/>
          <p:nvPr/>
        </p:nvSpPr>
        <p:spPr>
          <a:xfrm>
            <a:off x="8481227" y="5329095"/>
            <a:ext cx="2069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defRPr/>
            </a:pPr>
            <a:r>
              <a:rPr lang="en-US" sz="1600" dirty="0">
                <a:solidFill>
                  <a:srgbClr val="171C8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In partnership with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1D4553-BEF7-A646-894C-F108EB8CC2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08" y="5738258"/>
            <a:ext cx="2998367" cy="985260"/>
          </a:xfrm>
          <a:prstGeom prst="rect">
            <a:avLst/>
          </a:prstGeom>
        </p:spPr>
      </p:pic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0E77C282-6205-6D42-B464-28D5CCFC9BC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837" y="5872389"/>
            <a:ext cx="716995" cy="716995"/>
          </a:xfrm>
          <a:prstGeom prst="rect">
            <a:avLst/>
          </a:prstGeom>
        </p:spPr>
      </p:pic>
      <p:pic>
        <p:nvPicPr>
          <p:cNvPr id="9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BF41B957-B72D-544B-842E-EB2B1280F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004" y="5988171"/>
            <a:ext cx="3341792" cy="54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92E8C934-EAB4-144E-B928-13AF09242E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3126" y="5698540"/>
            <a:ext cx="3226349" cy="339129"/>
          </a:xfrm>
          <a:prstGeom prst="rect">
            <a:avLst/>
          </a:prstGeom>
        </p:spPr>
      </p:pic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A7B7CA0-D21D-A64B-8F40-AAEFF251A021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818933" y="6038939"/>
            <a:ext cx="1977168" cy="712141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7FB4FD2B-6E6B-0A47-A3DE-C8665B39F111}"/>
              </a:ext>
            </a:extLst>
          </p:cNvPr>
          <p:cNvPicPr/>
          <p:nvPr/>
        </p:nvPicPr>
        <p:blipFill rotWithShape="1">
          <a:blip r:embed="rId7"/>
          <a:srcRect t="14571" b="11559"/>
          <a:stretch/>
        </p:blipFill>
        <p:spPr bwMode="auto">
          <a:xfrm>
            <a:off x="9842193" y="5988171"/>
            <a:ext cx="1860739" cy="7629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EE1325B1-019E-F64D-9A70-AB5D21EEEC88}"/>
              </a:ext>
            </a:extLst>
          </p:cNvPr>
          <p:cNvSpPr txBox="1">
            <a:spLocks/>
          </p:cNvSpPr>
          <p:nvPr/>
        </p:nvSpPr>
        <p:spPr>
          <a:xfrm>
            <a:off x="498563" y="3789119"/>
            <a:ext cx="4429453" cy="1532760"/>
          </a:xfrm>
          <a:prstGeom prst="rect">
            <a:avLst/>
          </a:prstGeom>
        </p:spPr>
        <p:txBody>
          <a:bodyPr anchor="ctr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Tx/>
              <a:buNone/>
              <a:defRPr sz="21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5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480"/>
              </a:spcBef>
              <a:spcAft>
                <a:spcPts val="4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50" b="0" i="0" kern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spcBef>
                <a:spcPts val="0"/>
              </a:spcBef>
              <a:spcAft>
                <a:spcPts val="0"/>
              </a:spcAft>
              <a:buClr>
                <a:srgbClr val="171C8F"/>
              </a:buClr>
              <a:defRPr/>
            </a:pPr>
            <a:r>
              <a:rPr lang="en-US" sz="2667" dirty="0" err="1">
                <a:solidFill>
                  <a:srgbClr val="FFFFFF"/>
                </a:solidFill>
              </a:rPr>
              <a:t>urbantransitions.global</a:t>
            </a:r>
            <a:endParaRPr lang="en-US" sz="2667" dirty="0">
              <a:solidFill>
                <a:srgbClr val="FFFFFF"/>
              </a:solidFill>
            </a:endParaRPr>
          </a:p>
          <a:p>
            <a:pPr defTabSz="914377">
              <a:spcBef>
                <a:spcPts val="0"/>
              </a:spcBef>
              <a:spcAft>
                <a:spcPts val="0"/>
              </a:spcAft>
              <a:buClr>
                <a:srgbClr val="171C8F"/>
              </a:buClr>
              <a:defRPr/>
            </a:pPr>
            <a:r>
              <a:rPr lang="en-US" sz="2667" dirty="0">
                <a:solidFill>
                  <a:srgbClr val="FFFFFF"/>
                </a:solidFill>
              </a:rPr>
              <a:t>#</a:t>
            </a:r>
            <a:r>
              <a:rPr lang="en-US" sz="2667" dirty="0" err="1">
                <a:solidFill>
                  <a:srgbClr val="FFFFFF"/>
                </a:solidFill>
              </a:rPr>
              <a:t>UrbanOpportunity</a:t>
            </a:r>
            <a:endParaRPr lang="en-US" sz="2667" dirty="0">
              <a:solidFill>
                <a:srgbClr val="FFFFFF"/>
              </a:solidFill>
            </a:endParaRPr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575DBAA0-1587-7E4A-A530-C4EAFE35980E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08653" y="272446"/>
            <a:ext cx="2333004" cy="138118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7C4EA38-65BF-5142-82FD-B073D01D13B8}"/>
              </a:ext>
            </a:extLst>
          </p:cNvPr>
          <p:cNvSpPr txBox="1"/>
          <p:nvPr/>
        </p:nvSpPr>
        <p:spPr>
          <a:xfrm>
            <a:off x="498563" y="2051132"/>
            <a:ext cx="63963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4000" b="1" dirty="0">
                <a:solidFill>
                  <a:srgbClr val="FF8F1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SEIZING SOUTH AFRICA’S </a:t>
            </a:r>
          </a:p>
          <a:p>
            <a:pPr defTabSz="609585"/>
            <a:r>
              <a:rPr lang="en-US" sz="4000" b="1" dirty="0">
                <a:solidFill>
                  <a:srgbClr val="FF8F1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URBAN OPPORTUNITY</a:t>
            </a:r>
          </a:p>
        </p:txBody>
      </p:sp>
    </p:spTree>
    <p:extLst>
      <p:ext uri="{BB962C8B-B14F-4D97-AF65-F5344CB8AC3E}">
        <p14:creationId xmlns:p14="http://schemas.microsoft.com/office/powerpoint/2010/main" val="1789934214"/>
      </p:ext>
    </p:extLst>
  </p:cSld>
  <p:clrMapOvr>
    <a:masterClrMapping/>
  </p:clrMapOvr>
</p:sld>
</file>

<file path=ppt/theme/theme1.xml><?xml version="1.0" encoding="utf-8"?>
<a:theme xmlns:a="http://schemas.openxmlformats.org/drawingml/2006/main" name="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2.xml><?xml version="1.0" encoding="utf-8"?>
<a:theme xmlns:a="http://schemas.openxmlformats.org/drawingml/2006/main" name="1_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3.xml><?xml version="1.0" encoding="utf-8"?>
<a:theme xmlns:a="http://schemas.openxmlformats.org/drawingml/2006/main" name="2_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4.xml><?xml version="1.0" encoding="utf-8"?>
<a:theme xmlns:a="http://schemas.openxmlformats.org/drawingml/2006/main" name="3_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5.xml><?xml version="1.0" encoding="utf-8"?>
<a:theme xmlns:a="http://schemas.openxmlformats.org/drawingml/2006/main" name="4_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6.xml><?xml version="1.0" encoding="utf-8"?>
<a:theme xmlns:a="http://schemas.openxmlformats.org/drawingml/2006/main" name="CUT Theme slide (white bg)">
  <a:themeElements>
    <a:clrScheme name="CUT – Theme">
      <a:dk1>
        <a:srgbClr val="000000"/>
      </a:dk1>
      <a:lt1>
        <a:srgbClr val="FFFFFF"/>
      </a:lt1>
      <a:dk2>
        <a:srgbClr val="171C8F"/>
      </a:dk2>
      <a:lt2>
        <a:srgbClr val="FF8F1C"/>
      </a:lt2>
      <a:accent1>
        <a:srgbClr val="71CC98"/>
      </a:accent1>
      <a:accent2>
        <a:srgbClr val="007367"/>
      </a:accent2>
      <a:accent3>
        <a:srgbClr val="FB637E"/>
      </a:accent3>
      <a:accent4>
        <a:srgbClr val="910048"/>
      </a:accent4>
      <a:accent5>
        <a:srgbClr val="89ABE3"/>
      </a:accent5>
      <a:accent6>
        <a:srgbClr val="3F4444"/>
      </a:accent6>
      <a:hlink>
        <a:srgbClr val="171C8F"/>
      </a:hlink>
      <a:folHlink>
        <a:srgbClr val="B2B3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O_PPT_template" id="{2BBB23BF-4C5C-E540-910E-E158B78DD81F}" vid="{35C31C85-C557-C54E-A9CD-39234E149DAB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2F4445A8530F4186050C90BC7D9697" ma:contentTypeVersion="23" ma:contentTypeDescription="Create a new document." ma:contentTypeScope="" ma:versionID="cef719bf634d8495842026bb89f8b0c8">
  <xsd:schema xmlns:xsd="http://www.w3.org/2001/XMLSchema" xmlns:xs="http://www.w3.org/2001/XMLSchema" xmlns:p="http://schemas.microsoft.com/office/2006/metadata/properties" xmlns:ns1="http://schemas.microsoft.com/sharepoint/v3" xmlns:ns2="54dc29e5-a604-4bb4-acc0-3bc6745e3d60" xmlns:ns3="9d07b42b-afa3-444f-a418-2b77411a8b7d" targetNamespace="http://schemas.microsoft.com/office/2006/metadata/properties" ma:root="true" ma:fieldsID="c26d5cfa236844e243985c6339e1f7c0" ns1:_="" ns2:_="" ns3:_="">
    <xsd:import namespace="http://schemas.microsoft.com/sharepoint/v3"/>
    <xsd:import namespace="54dc29e5-a604-4bb4-acc0-3bc6745e3d60"/>
    <xsd:import namespace="9d07b42b-afa3-444f-a418-2b77411a8b7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dc29e5-a604-4bb4-acc0-3bc6745e3d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7b42b-afa3-444f-a418-2b77411a8b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C9F5906-6351-4FE3-B6F8-77D3F264E8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751F5A-F718-4343-9918-7C30D1A855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4dc29e5-a604-4bb4-acc0-3bc6745e3d60"/>
    <ds:schemaRef ds:uri="9d07b42b-afa3-444f-a418-2b77411a8b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25F8D78-765E-4D8D-9B27-394CAE250697}">
  <ds:schemaRefs>
    <ds:schemaRef ds:uri="http://schemas.microsoft.com/sharepoint/v3"/>
    <ds:schemaRef ds:uri="http://purl.org/dc/dcmitype/"/>
    <ds:schemaRef ds:uri="http://purl.org/dc/elements/1.1/"/>
    <ds:schemaRef ds:uri="9d07b42b-afa3-444f-a418-2b77411a8b7d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54dc29e5-a604-4bb4-acc0-3bc6745e3d60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621</Words>
  <Application>Microsoft Macintosh PowerPoint</Application>
  <PresentationFormat>Widescreen</PresentationFormat>
  <Paragraphs>62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GoodPro</vt:lpstr>
      <vt:lpstr>Roboto</vt:lpstr>
      <vt:lpstr>Roboto Condensed</vt:lpstr>
      <vt:lpstr>CUT Theme slide (white bg)</vt:lpstr>
      <vt:lpstr>1_CUT Theme slide (white bg)</vt:lpstr>
      <vt:lpstr>2_CUT Theme slide (white bg)</vt:lpstr>
      <vt:lpstr>3_CUT Theme slide (white bg)</vt:lpstr>
      <vt:lpstr>4_CUT Theme slide (white bg)</vt:lpstr>
      <vt:lpstr>CUT Theme slide (white bg)</vt:lpstr>
      <vt:lpstr>PowerPoint Presentation</vt:lpstr>
      <vt:lpstr>PowerPoint Presentation</vt:lpstr>
      <vt:lpstr>South Africa’s Cities are Already Facing  Significant Challenges</vt:lpstr>
      <vt:lpstr>Investing in decarbonising South Africa’s cities could yield substantial economic benefits</vt:lpstr>
      <vt:lpstr>PowerPoint Presentation</vt:lpstr>
      <vt:lpstr>Local governments cannot drive the zero-carbon urban transition alone </vt:lpstr>
      <vt:lpstr>Recommendations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Sophia Vitello</dc:creator>
  <cp:lastModifiedBy>Sophia Vitello</cp:lastModifiedBy>
  <cp:revision>110</cp:revision>
  <dcterms:created xsi:type="dcterms:W3CDTF">2021-05-24T17:07:15Z</dcterms:created>
  <dcterms:modified xsi:type="dcterms:W3CDTF">2021-11-10T15:41:23Z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0x010100B52F4445A8530F4186050C90BC7D9697</vt:lpwstr>
  </property>
</Properties>
</file>